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古賀 幸恵" initials="古賀" lastIdx="3" clrIdx="0">
    <p:extLst>
      <p:ext uri="{19B8F6BF-5375-455C-9EA6-DF929625EA0E}">
        <p15:presenceInfo xmlns:p15="http://schemas.microsoft.com/office/powerpoint/2012/main" userId="4146b73eff7d07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5B1B3108-A254-41B5-B26C-D75125F968FB}"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42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254728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67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5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16978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72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57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25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60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283925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10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116984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20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397378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42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28697-E290-401A-B811-AFB65B1B42F5}"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9172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028697-E290-401A-B811-AFB65B1B42F5}" type="datetimeFigureOut">
              <a:rPr kumimoji="1" lang="ja-JP" altLang="en-US" smtClean="0"/>
              <a:t>2022/11/8</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B3108-A254-41B5-B26C-D75125F968FB}" type="slidenum">
              <a:rPr kumimoji="1" lang="ja-JP" altLang="en-US" smtClean="0"/>
              <a:t>‹#›</a:t>
            </a:fld>
            <a:endParaRPr kumimoji="1" lang="ja-JP" altLang="en-US"/>
          </a:p>
        </p:txBody>
      </p:sp>
    </p:spTree>
    <p:extLst>
      <p:ext uri="{BB962C8B-B14F-4D97-AF65-F5344CB8AC3E}">
        <p14:creationId xmlns:p14="http://schemas.microsoft.com/office/powerpoint/2010/main" val="16187933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hlw.go.jp/content/10800000/000909712.pdf" TargetMode="External"/><Relationship Id="rId2" Type="http://schemas.openxmlformats.org/officeDocument/2006/relationships/hyperlink" Target="https://www.mhlw.go.jp/file/05-Shingikai-12404000-Hokenkyoku-Iryouka/0000156003.pdf" TargetMode="External"/><Relationship Id="rId1" Type="http://schemas.openxmlformats.org/officeDocument/2006/relationships/slideLayout" Target="../slideLayouts/slideLayout2.xml"/><Relationship Id="rId5" Type="http://schemas.openxmlformats.org/officeDocument/2006/relationships/hyperlink" Target="https://ncc.go.jp/jp/cis/divisions/sup/project/110/" TargetMode="External"/><Relationship Id="rId4" Type="http://schemas.openxmlformats.org/officeDocument/2006/relationships/hyperlink" Target="https://www.mhlw.go.jp/content/12404000/000823122.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EF1F6-6AA1-A16D-A64F-B095480C3E56}"/>
              </a:ext>
            </a:extLst>
          </p:cNvPr>
          <p:cNvSpPr>
            <a:spLocks noGrp="1"/>
          </p:cNvSpPr>
          <p:nvPr>
            <p:ph type="ctrTitle"/>
          </p:nvPr>
        </p:nvSpPr>
        <p:spPr/>
        <p:txBody>
          <a:bodyPr/>
          <a:lstStyle/>
          <a:p>
            <a:r>
              <a:rPr kumimoji="1" lang="ja-JP" altLang="en-US" dirty="0"/>
              <a:t>看取りケアについて②</a:t>
            </a:r>
          </a:p>
        </p:txBody>
      </p:sp>
      <p:sp>
        <p:nvSpPr>
          <p:cNvPr id="3" name="字幕 2">
            <a:extLst>
              <a:ext uri="{FF2B5EF4-FFF2-40B4-BE49-F238E27FC236}">
                <a16:creationId xmlns:a16="http://schemas.microsoft.com/office/drawing/2014/main" id="{B8E577FB-FA71-D7D4-4B45-8C31261F11B5}"/>
              </a:ext>
            </a:extLst>
          </p:cNvPr>
          <p:cNvSpPr>
            <a:spLocks noGrp="1"/>
          </p:cNvSpPr>
          <p:nvPr>
            <p:ph type="subTitle" idx="1"/>
          </p:nvPr>
        </p:nvSpPr>
        <p:spPr/>
        <p:txBody>
          <a:bodyPr>
            <a:normAutofit lnSpcReduction="10000"/>
          </a:bodyPr>
          <a:lstStyle/>
          <a:p>
            <a:r>
              <a:rPr kumimoji="1" lang="ja-JP" altLang="en-US" dirty="0">
                <a:latin typeface="+mj-ea"/>
                <a:ea typeface="+mj-ea"/>
              </a:rPr>
              <a:t>２０２２年１１月１７日（木）</a:t>
            </a:r>
            <a:endParaRPr kumimoji="1" lang="en-US" altLang="ja-JP" dirty="0">
              <a:latin typeface="+mj-ea"/>
              <a:ea typeface="+mj-ea"/>
            </a:endParaRPr>
          </a:p>
          <a:p>
            <a:r>
              <a:rPr lang="ja-JP" altLang="en-US" dirty="0">
                <a:latin typeface="+mj-ea"/>
                <a:ea typeface="+mj-ea"/>
              </a:rPr>
              <a:t>さいわい訪問看護ステーション　管理者</a:t>
            </a:r>
            <a:endParaRPr lang="en-US" altLang="ja-JP" dirty="0">
              <a:latin typeface="+mj-ea"/>
              <a:ea typeface="+mj-ea"/>
            </a:endParaRPr>
          </a:p>
          <a:p>
            <a:r>
              <a:rPr kumimoji="1" lang="ja-JP" altLang="en-US" dirty="0">
                <a:latin typeface="+mj-ea"/>
                <a:ea typeface="+mj-ea"/>
              </a:rPr>
              <a:t>古賀　幸恵</a:t>
            </a:r>
          </a:p>
        </p:txBody>
      </p:sp>
    </p:spTree>
    <p:extLst>
      <p:ext uri="{BB962C8B-B14F-4D97-AF65-F5344CB8AC3E}">
        <p14:creationId xmlns:p14="http://schemas.microsoft.com/office/powerpoint/2010/main" val="24278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ソース画像を表示">
            <a:extLst>
              <a:ext uri="{FF2B5EF4-FFF2-40B4-BE49-F238E27FC236}">
                <a16:creationId xmlns:a16="http://schemas.microsoft.com/office/drawing/2014/main" id="{0DF420C2-A2B4-0DC4-00EA-F69E2F2D6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1" y="3550433"/>
            <a:ext cx="4457700" cy="234077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B65541E7-EC6C-5F5A-B414-EB90A5344023}"/>
              </a:ext>
            </a:extLst>
          </p:cNvPr>
          <p:cNvSpPr txBox="1"/>
          <p:nvPr/>
        </p:nvSpPr>
        <p:spPr>
          <a:xfrm>
            <a:off x="1076325" y="1228397"/>
            <a:ext cx="10039350" cy="4401205"/>
          </a:xfrm>
          <a:prstGeom prst="rect">
            <a:avLst/>
          </a:prstGeom>
          <a:noFill/>
        </p:spPr>
        <p:txBody>
          <a:bodyPr wrap="square" rtlCol="0">
            <a:spAutoFit/>
          </a:bodyPr>
          <a:lstStyle/>
          <a:p>
            <a:r>
              <a:rPr kumimoji="1" lang="ja-JP" altLang="en-US" sz="3200" dirty="0">
                <a:latin typeface="+mj-ea"/>
                <a:ea typeface="+mj-ea"/>
              </a:rPr>
              <a:t>＜ヘルパーとの連携で良かったこと＞</a:t>
            </a:r>
            <a:endParaRPr kumimoji="1" lang="en-US" altLang="ja-JP" sz="3200" dirty="0">
              <a:latin typeface="+mj-ea"/>
              <a:ea typeface="+mj-ea"/>
            </a:endParaRPr>
          </a:p>
          <a:p>
            <a:endParaRPr kumimoji="1" lang="en-US" altLang="ja-JP" sz="2400" dirty="0">
              <a:latin typeface="+mj-ea"/>
              <a:ea typeface="+mj-ea"/>
            </a:endParaRPr>
          </a:p>
          <a:p>
            <a:r>
              <a:rPr kumimoji="1" lang="ja-JP" altLang="en-US" sz="2800" dirty="0">
                <a:latin typeface="+mj-ea"/>
                <a:ea typeface="+mj-ea"/>
              </a:rPr>
              <a:t>・ヘルパーと看護師が顔見知りになれたこと</a:t>
            </a:r>
            <a:endParaRPr kumimoji="1" lang="en-US" altLang="ja-JP" sz="2800" dirty="0">
              <a:latin typeface="+mj-ea"/>
              <a:ea typeface="+mj-ea"/>
            </a:endParaRPr>
          </a:p>
          <a:p>
            <a:endParaRPr kumimoji="1" lang="en-US" altLang="ja-JP" sz="2800" dirty="0">
              <a:latin typeface="+mj-ea"/>
              <a:ea typeface="+mj-ea"/>
            </a:endParaRPr>
          </a:p>
          <a:p>
            <a:r>
              <a:rPr kumimoji="1" lang="ja-JP" altLang="en-US" sz="2800" dirty="0">
                <a:latin typeface="+mj-ea"/>
                <a:ea typeface="+mj-ea"/>
              </a:rPr>
              <a:t>・情報交換が密に行えたこと</a:t>
            </a:r>
            <a:endParaRPr kumimoji="1" lang="en-US" altLang="ja-JP" sz="2800" dirty="0">
              <a:latin typeface="+mj-ea"/>
              <a:ea typeface="+mj-ea"/>
            </a:endParaRPr>
          </a:p>
          <a:p>
            <a:endParaRPr kumimoji="1" lang="en-US" altLang="ja-JP" sz="2800" dirty="0">
              <a:latin typeface="+mj-ea"/>
              <a:ea typeface="+mj-ea"/>
            </a:endParaRPr>
          </a:p>
          <a:p>
            <a:r>
              <a:rPr kumimoji="1" lang="ja-JP" altLang="en-US" sz="2800" dirty="0">
                <a:latin typeface="+mj-ea"/>
                <a:ea typeface="+mj-ea"/>
              </a:rPr>
              <a:t>・些細な変化でも連絡をもらえたこと</a:t>
            </a:r>
            <a:endParaRPr kumimoji="1" lang="en-US" altLang="ja-JP" sz="2800" dirty="0">
              <a:latin typeface="+mj-ea"/>
              <a:ea typeface="+mj-ea"/>
            </a:endParaRPr>
          </a:p>
          <a:p>
            <a:endParaRPr kumimoji="1" lang="en-US" altLang="ja-JP" sz="2800" dirty="0">
              <a:latin typeface="+mj-ea"/>
              <a:ea typeface="+mj-ea"/>
            </a:endParaRPr>
          </a:p>
          <a:p>
            <a:r>
              <a:rPr kumimoji="1" lang="ja-JP" altLang="en-US" sz="2800" dirty="0">
                <a:latin typeface="+mj-ea"/>
                <a:ea typeface="+mj-ea"/>
              </a:rPr>
              <a:t>・本人とヘルパーとの間に信頼関係が</a:t>
            </a:r>
            <a:endParaRPr kumimoji="1" lang="en-US" altLang="ja-JP" sz="2800" dirty="0">
              <a:latin typeface="+mj-ea"/>
              <a:ea typeface="+mj-ea"/>
            </a:endParaRPr>
          </a:p>
          <a:p>
            <a:r>
              <a:rPr kumimoji="1" lang="ja-JP" altLang="en-US" sz="2800" dirty="0">
                <a:latin typeface="+mj-ea"/>
                <a:ea typeface="+mj-ea"/>
              </a:rPr>
              <a:t>築けていたこと</a:t>
            </a:r>
          </a:p>
        </p:txBody>
      </p:sp>
    </p:spTree>
    <p:extLst>
      <p:ext uri="{BB962C8B-B14F-4D97-AF65-F5344CB8AC3E}">
        <p14:creationId xmlns:p14="http://schemas.microsoft.com/office/powerpoint/2010/main" val="229132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ソース画像を表示">
            <a:extLst>
              <a:ext uri="{FF2B5EF4-FFF2-40B4-BE49-F238E27FC236}">
                <a16:creationId xmlns:a16="http://schemas.microsoft.com/office/drawing/2014/main" id="{2E1FA2FD-E7EC-7DC4-8139-3776C15C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12" y="2069098"/>
            <a:ext cx="3542614" cy="365283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1443B40-EA5C-4B9D-DD3E-00FFB5EEF63F}"/>
              </a:ext>
            </a:extLst>
          </p:cNvPr>
          <p:cNvSpPr txBox="1"/>
          <p:nvPr/>
        </p:nvSpPr>
        <p:spPr>
          <a:xfrm>
            <a:off x="981074" y="1136064"/>
            <a:ext cx="7286625" cy="4585871"/>
          </a:xfrm>
          <a:prstGeom prst="rect">
            <a:avLst/>
          </a:prstGeom>
          <a:noFill/>
        </p:spPr>
        <p:txBody>
          <a:bodyPr wrap="square" rtlCol="0">
            <a:spAutoFit/>
          </a:bodyPr>
          <a:lstStyle/>
          <a:p>
            <a:r>
              <a:rPr kumimoji="1" lang="ja-JP" altLang="en-US" sz="3200" dirty="0">
                <a:latin typeface="+mj-ea"/>
                <a:ea typeface="+mj-ea"/>
              </a:rPr>
              <a:t>＜終末期ケアにおけるヘルパーの役割＞</a:t>
            </a:r>
            <a:endParaRPr kumimoji="1" lang="en-US" altLang="ja-JP" sz="3200" dirty="0">
              <a:latin typeface="+mj-ea"/>
              <a:ea typeface="+mj-ea"/>
            </a:endParaRPr>
          </a:p>
          <a:p>
            <a:r>
              <a:rPr lang="ja-JP" altLang="en-US" sz="3200" dirty="0">
                <a:solidFill>
                  <a:srgbClr val="00B050"/>
                </a:solidFill>
                <a:latin typeface="+mj-ea"/>
                <a:ea typeface="+mj-ea"/>
              </a:rPr>
              <a:t>在宅看取りに向けて専門性を発揮しあい「チーム」として連携することが必要</a:t>
            </a:r>
            <a:endParaRPr lang="en-US" altLang="ja-JP" sz="3200" dirty="0">
              <a:solidFill>
                <a:srgbClr val="00B050"/>
              </a:solidFill>
              <a:latin typeface="+mj-ea"/>
              <a:ea typeface="+mj-ea"/>
            </a:endParaRPr>
          </a:p>
          <a:p>
            <a:endParaRPr lang="en-US" altLang="ja-JP" sz="2800" dirty="0">
              <a:solidFill>
                <a:srgbClr val="00B050"/>
              </a:solidFill>
              <a:latin typeface="+mj-ea"/>
              <a:ea typeface="+mj-ea"/>
            </a:endParaRPr>
          </a:p>
          <a:p>
            <a:r>
              <a:rPr lang="ja-JP" altLang="en-US" sz="2800" b="1" u="sng" dirty="0">
                <a:latin typeface="+mj-ea"/>
                <a:ea typeface="+mj-ea"/>
              </a:rPr>
              <a:t>終末期ケアにおける情報共有 </a:t>
            </a:r>
            <a:endParaRPr lang="en-US" altLang="ja-JP" sz="2800" b="1" u="sng" dirty="0">
              <a:latin typeface="+mj-ea"/>
              <a:ea typeface="+mj-ea"/>
            </a:endParaRPr>
          </a:p>
          <a:p>
            <a:r>
              <a:rPr lang="ja-JP" altLang="en-US" sz="2800" dirty="0">
                <a:latin typeface="+mj-ea"/>
                <a:ea typeface="+mj-ea"/>
              </a:rPr>
              <a:t>終末期患者の状態を知ったうえで </a:t>
            </a:r>
            <a:endParaRPr lang="en-US" altLang="ja-JP" sz="2800" dirty="0">
              <a:latin typeface="+mj-ea"/>
              <a:ea typeface="+mj-ea"/>
            </a:endParaRPr>
          </a:p>
          <a:p>
            <a:r>
              <a:rPr lang="ja-JP" altLang="en-US" sz="2800" dirty="0">
                <a:latin typeface="+mj-ea"/>
                <a:ea typeface="+mj-ea"/>
              </a:rPr>
              <a:t>・各専門職の役割を理解し </a:t>
            </a:r>
            <a:endParaRPr lang="en-US" altLang="ja-JP" sz="2800" dirty="0">
              <a:latin typeface="+mj-ea"/>
              <a:ea typeface="+mj-ea"/>
            </a:endParaRPr>
          </a:p>
          <a:p>
            <a:r>
              <a:rPr lang="ja-JP" altLang="en-US" sz="2800" dirty="0">
                <a:latin typeface="+mj-ea"/>
                <a:ea typeface="+mj-ea"/>
              </a:rPr>
              <a:t>・いつ</a:t>
            </a:r>
            <a:endParaRPr lang="en-US" altLang="ja-JP" sz="2800" dirty="0">
              <a:latin typeface="+mj-ea"/>
              <a:ea typeface="+mj-ea"/>
            </a:endParaRPr>
          </a:p>
          <a:p>
            <a:r>
              <a:rPr lang="ja-JP" altLang="en-US" sz="2800" dirty="0">
                <a:latin typeface="+mj-ea"/>
                <a:ea typeface="+mj-ea"/>
              </a:rPr>
              <a:t>・何を情報共有し、自らがどのように対応したらよいかを理解することが必要</a:t>
            </a:r>
            <a:endParaRPr kumimoji="1" lang="ja-JP" altLang="en-US" sz="2800" dirty="0">
              <a:latin typeface="+mj-ea"/>
              <a:ea typeface="+mj-ea"/>
            </a:endParaRPr>
          </a:p>
        </p:txBody>
      </p:sp>
    </p:spTree>
    <p:extLst>
      <p:ext uri="{BB962C8B-B14F-4D97-AF65-F5344CB8AC3E}">
        <p14:creationId xmlns:p14="http://schemas.microsoft.com/office/powerpoint/2010/main" val="289583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BEBB099-A794-0A9D-808C-F2C7A9DF8207}"/>
              </a:ext>
            </a:extLst>
          </p:cNvPr>
          <p:cNvSpPr txBox="1"/>
          <p:nvPr/>
        </p:nvSpPr>
        <p:spPr>
          <a:xfrm>
            <a:off x="533401" y="898654"/>
            <a:ext cx="10706100" cy="4832092"/>
          </a:xfrm>
          <a:prstGeom prst="rect">
            <a:avLst/>
          </a:prstGeom>
          <a:noFill/>
        </p:spPr>
        <p:txBody>
          <a:bodyPr wrap="square">
            <a:spAutoFit/>
          </a:bodyPr>
          <a:lstStyle/>
          <a:p>
            <a:r>
              <a:rPr lang="ja-JP" altLang="en-US" sz="2800" dirty="0">
                <a:latin typeface="+mj-ea"/>
                <a:ea typeface="+mj-ea"/>
              </a:rPr>
              <a:t>★利用者・家族・チーム間で、お互いを知る</a:t>
            </a:r>
            <a:endParaRPr lang="en-US" altLang="ja-JP" sz="2800" dirty="0">
              <a:latin typeface="+mj-ea"/>
              <a:ea typeface="+mj-ea"/>
            </a:endParaRPr>
          </a:p>
          <a:p>
            <a:endParaRPr lang="en-US" altLang="ja-JP" sz="2800" dirty="0">
              <a:latin typeface="+mj-ea"/>
              <a:ea typeface="+mj-ea"/>
            </a:endParaRPr>
          </a:p>
          <a:p>
            <a:r>
              <a:rPr lang="ja-JP" altLang="en-US" sz="2800" dirty="0">
                <a:latin typeface="+mj-ea"/>
                <a:ea typeface="+mj-ea"/>
              </a:rPr>
              <a:t>★利用者や家族が 今までどう生きてきて、これから自宅でどのように生活していきたいのかの意向（在宅看取りの意向）を知る</a:t>
            </a:r>
            <a:endParaRPr lang="en-US" altLang="ja-JP" sz="2800" dirty="0">
              <a:latin typeface="+mj-ea"/>
              <a:ea typeface="+mj-ea"/>
            </a:endParaRPr>
          </a:p>
          <a:p>
            <a:endParaRPr lang="en-US" altLang="ja-JP" sz="2800" dirty="0">
              <a:latin typeface="+mj-ea"/>
              <a:ea typeface="+mj-ea"/>
            </a:endParaRPr>
          </a:p>
          <a:p>
            <a:r>
              <a:rPr lang="ja-JP" altLang="en-US" sz="2800" dirty="0">
                <a:latin typeface="+mj-ea"/>
                <a:ea typeface="+mj-ea"/>
              </a:rPr>
              <a:t>★利用者、家族の病状の理解の内容 </a:t>
            </a:r>
            <a:endParaRPr lang="en-US" altLang="ja-JP" sz="2800" dirty="0">
              <a:latin typeface="+mj-ea"/>
              <a:ea typeface="+mj-ea"/>
            </a:endParaRPr>
          </a:p>
          <a:p>
            <a:endParaRPr lang="en-US" altLang="ja-JP" sz="2800" dirty="0">
              <a:latin typeface="+mj-ea"/>
              <a:ea typeface="+mj-ea"/>
            </a:endParaRPr>
          </a:p>
          <a:p>
            <a:r>
              <a:rPr lang="ja-JP" altLang="en-US" sz="2800" dirty="0">
                <a:latin typeface="+mj-ea"/>
                <a:ea typeface="+mj-ea"/>
              </a:rPr>
              <a:t>★患者･家族とチーム間で、緊急時の連絡方法の確認</a:t>
            </a:r>
            <a:endParaRPr lang="en-US" altLang="ja-JP" sz="2800" dirty="0">
              <a:latin typeface="+mj-ea"/>
              <a:ea typeface="+mj-ea"/>
            </a:endParaRPr>
          </a:p>
          <a:p>
            <a:r>
              <a:rPr lang="ja-JP" altLang="en-US" sz="2800" dirty="0">
                <a:latin typeface="+mj-ea"/>
                <a:ea typeface="+mj-ea"/>
              </a:rPr>
              <a:t>（家族→チーム、チーム→家族、チーム→チーム）</a:t>
            </a:r>
            <a:endParaRPr lang="en-US" altLang="ja-JP" sz="2800" dirty="0">
              <a:latin typeface="+mj-ea"/>
              <a:ea typeface="+mj-ea"/>
            </a:endParaRPr>
          </a:p>
          <a:p>
            <a:endParaRPr lang="en-US" altLang="ja-JP" sz="2800" dirty="0">
              <a:latin typeface="+mj-ea"/>
              <a:ea typeface="+mj-ea"/>
            </a:endParaRPr>
          </a:p>
          <a:p>
            <a:r>
              <a:rPr lang="ja-JP" altLang="en-US" sz="2800" dirty="0">
                <a:latin typeface="+mj-ea"/>
                <a:ea typeface="+mj-ea"/>
              </a:rPr>
              <a:t>★家族を含めたチームの役割分担を確認する。</a:t>
            </a:r>
          </a:p>
        </p:txBody>
      </p:sp>
      <p:pic>
        <p:nvPicPr>
          <p:cNvPr id="5122" name="Picture 2" descr="ソース画像を表示">
            <a:extLst>
              <a:ext uri="{FF2B5EF4-FFF2-40B4-BE49-F238E27FC236}">
                <a16:creationId xmlns:a16="http://schemas.microsoft.com/office/drawing/2014/main" id="{F4A77C86-61B0-9CAE-0064-72E2906BE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3648462"/>
            <a:ext cx="3724275" cy="195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8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037F7C-8ABC-0179-617A-D985A3643FD8}"/>
              </a:ext>
            </a:extLst>
          </p:cNvPr>
          <p:cNvSpPr txBox="1"/>
          <p:nvPr/>
        </p:nvSpPr>
        <p:spPr>
          <a:xfrm>
            <a:off x="933450" y="735955"/>
            <a:ext cx="10687050" cy="5386090"/>
          </a:xfrm>
          <a:prstGeom prst="rect">
            <a:avLst/>
          </a:prstGeom>
          <a:noFill/>
        </p:spPr>
        <p:txBody>
          <a:bodyPr wrap="square">
            <a:spAutoFit/>
          </a:bodyPr>
          <a:lstStyle/>
          <a:p>
            <a:r>
              <a:rPr lang="ja-JP" altLang="en-US" sz="3200" b="1" u="sng" dirty="0">
                <a:latin typeface="+mj-ea"/>
                <a:ea typeface="+mj-ea"/>
              </a:rPr>
              <a:t>ヘルパーが情報提供してほしいこと</a:t>
            </a:r>
            <a:endParaRPr lang="en-US" altLang="ja-JP" sz="3200" b="1" u="sng" dirty="0">
              <a:latin typeface="+mj-ea"/>
              <a:ea typeface="+mj-ea"/>
            </a:endParaRPr>
          </a:p>
          <a:p>
            <a:r>
              <a:rPr lang="ja-JP" altLang="en-US" sz="2800" dirty="0">
                <a:latin typeface="+mj-ea"/>
                <a:ea typeface="+mj-ea"/>
              </a:rPr>
              <a:t>★利用者や家族の希望、生活様式、 価値観 </a:t>
            </a:r>
            <a:endParaRPr lang="en-US" altLang="ja-JP" sz="2800" dirty="0">
              <a:latin typeface="+mj-ea"/>
              <a:ea typeface="+mj-ea"/>
            </a:endParaRPr>
          </a:p>
          <a:p>
            <a:r>
              <a:rPr lang="en-US" altLang="ja-JP" sz="2800" dirty="0">
                <a:solidFill>
                  <a:srgbClr val="00B050"/>
                </a:solidFill>
                <a:latin typeface="+mj-ea"/>
                <a:ea typeface="+mj-ea"/>
              </a:rPr>
              <a:t>※</a:t>
            </a:r>
            <a:r>
              <a:rPr lang="ja-JP" altLang="en-US" sz="2800" dirty="0">
                <a:solidFill>
                  <a:srgbClr val="00B050"/>
                </a:solidFill>
                <a:latin typeface="+mj-ea"/>
                <a:ea typeface="+mj-ea"/>
              </a:rPr>
              <a:t>患者の希望に沿った在宅看取りを考えるための大切な情報！</a:t>
            </a:r>
            <a:endParaRPr lang="en-US" altLang="ja-JP" sz="2800" dirty="0">
              <a:solidFill>
                <a:srgbClr val="00B050"/>
              </a:solidFill>
              <a:latin typeface="+mj-ea"/>
              <a:ea typeface="+mj-ea"/>
            </a:endParaRPr>
          </a:p>
          <a:p>
            <a:endParaRPr lang="en-US" altLang="ja-JP" sz="2000" dirty="0">
              <a:solidFill>
                <a:srgbClr val="00B050"/>
              </a:solidFill>
              <a:latin typeface="+mj-ea"/>
              <a:ea typeface="+mj-ea"/>
            </a:endParaRPr>
          </a:p>
          <a:p>
            <a:r>
              <a:rPr lang="ja-JP" altLang="en-US" sz="2800" dirty="0">
                <a:latin typeface="+mj-ea"/>
                <a:ea typeface="+mj-ea"/>
              </a:rPr>
              <a:t>★利用者や家族の生活の様子</a:t>
            </a:r>
            <a:endParaRPr lang="en-US" altLang="ja-JP" sz="2800" dirty="0">
              <a:latin typeface="+mj-ea"/>
              <a:ea typeface="+mj-ea"/>
            </a:endParaRPr>
          </a:p>
          <a:p>
            <a:r>
              <a:rPr lang="ja-JP" altLang="en-US" sz="2800" dirty="0">
                <a:latin typeface="+mj-ea"/>
                <a:ea typeface="+mj-ea"/>
              </a:rPr>
              <a:t>利用者：・</a:t>
            </a:r>
            <a:r>
              <a:rPr lang="en-US" altLang="ja-JP" sz="2800" dirty="0">
                <a:latin typeface="+mj-ea"/>
                <a:ea typeface="+mj-ea"/>
              </a:rPr>
              <a:t>ADL </a:t>
            </a:r>
            <a:r>
              <a:rPr lang="ja-JP" altLang="en-US" sz="2800" dirty="0">
                <a:latin typeface="+mj-ea"/>
                <a:ea typeface="+mj-ea"/>
              </a:rPr>
              <a:t>・清潔支援の状況・皮膚状態・排泄</a:t>
            </a:r>
            <a:r>
              <a:rPr lang="en-US" altLang="ja-JP" sz="2800" dirty="0">
                <a:latin typeface="+mj-ea"/>
                <a:ea typeface="+mj-ea"/>
              </a:rPr>
              <a:t>【</a:t>
            </a:r>
            <a:r>
              <a:rPr lang="ja-JP" altLang="en-US" sz="2800" dirty="0">
                <a:latin typeface="+mj-ea"/>
                <a:ea typeface="+mj-ea"/>
              </a:rPr>
              <a:t>尿と便の量・色・</a:t>
            </a:r>
            <a:endParaRPr lang="en-US" altLang="ja-JP" sz="2800" dirty="0">
              <a:latin typeface="+mj-ea"/>
              <a:ea typeface="+mj-ea"/>
            </a:endParaRPr>
          </a:p>
          <a:p>
            <a:r>
              <a:rPr lang="ja-JP" altLang="en-US" sz="2800" dirty="0">
                <a:latin typeface="+mj-ea"/>
                <a:ea typeface="+mj-ea"/>
              </a:rPr>
              <a:t>性状等</a:t>
            </a:r>
            <a:r>
              <a:rPr lang="en-US" altLang="ja-JP" sz="2800" dirty="0">
                <a:latin typeface="+mj-ea"/>
                <a:ea typeface="+mj-ea"/>
              </a:rPr>
              <a:t>】</a:t>
            </a:r>
            <a:r>
              <a:rPr lang="ja-JP" altLang="en-US" sz="2800" dirty="0">
                <a:latin typeface="+mj-ea"/>
                <a:ea typeface="+mj-ea"/>
              </a:rPr>
              <a:t>食事 </a:t>
            </a:r>
            <a:r>
              <a:rPr lang="en-US" altLang="ja-JP" sz="2800" dirty="0">
                <a:latin typeface="+mj-ea"/>
                <a:ea typeface="+mj-ea"/>
              </a:rPr>
              <a:t>【</a:t>
            </a:r>
            <a:r>
              <a:rPr lang="ja-JP" altLang="en-US" sz="2800" dirty="0">
                <a:latin typeface="+mj-ea"/>
                <a:ea typeface="+mj-ea"/>
              </a:rPr>
              <a:t>嚥下状態、食事・水分量等</a:t>
            </a:r>
            <a:r>
              <a:rPr lang="en-US" altLang="ja-JP" sz="2800" dirty="0">
                <a:latin typeface="+mj-ea"/>
                <a:ea typeface="+mj-ea"/>
              </a:rPr>
              <a:t>】</a:t>
            </a:r>
            <a:r>
              <a:rPr lang="ja-JP" altLang="en-US" sz="2800" dirty="0">
                <a:latin typeface="+mj-ea"/>
                <a:ea typeface="+mj-ea"/>
              </a:rPr>
              <a:t>・苦痛症状や言動等</a:t>
            </a:r>
            <a:endParaRPr lang="en-US" altLang="ja-JP" sz="2800" dirty="0">
              <a:latin typeface="+mj-ea"/>
              <a:ea typeface="+mj-ea"/>
            </a:endParaRPr>
          </a:p>
          <a:p>
            <a:r>
              <a:rPr lang="ja-JP" altLang="en-US" sz="2800" dirty="0">
                <a:latin typeface="+mj-ea"/>
                <a:ea typeface="+mj-ea"/>
              </a:rPr>
              <a:t>家族：介護状況・言動（看取りへの思いに変化はないか等）</a:t>
            </a:r>
            <a:endParaRPr lang="en-US" altLang="ja-JP" sz="2800" dirty="0">
              <a:latin typeface="+mj-ea"/>
              <a:ea typeface="+mj-ea"/>
            </a:endParaRPr>
          </a:p>
          <a:p>
            <a:endParaRPr lang="en-US" altLang="ja-JP" sz="2000" dirty="0">
              <a:latin typeface="+mj-ea"/>
              <a:ea typeface="+mj-ea"/>
            </a:endParaRPr>
          </a:p>
          <a:p>
            <a:r>
              <a:rPr lang="ja-JP" altLang="en-US" sz="2800" dirty="0">
                <a:latin typeface="+mj-ea"/>
                <a:ea typeface="+mj-ea"/>
              </a:rPr>
              <a:t>★患者が日常生活で穏やかに過ごせているか</a:t>
            </a:r>
            <a:endParaRPr lang="en-US" altLang="ja-JP" sz="2800" dirty="0">
              <a:latin typeface="+mj-ea"/>
              <a:ea typeface="+mj-ea"/>
            </a:endParaRPr>
          </a:p>
          <a:p>
            <a:r>
              <a:rPr lang="en-US" altLang="ja-JP" sz="2800" dirty="0">
                <a:solidFill>
                  <a:srgbClr val="00B050"/>
                </a:solidFill>
                <a:latin typeface="+mj-ea"/>
                <a:ea typeface="+mj-ea"/>
              </a:rPr>
              <a:t>※</a:t>
            </a:r>
            <a:r>
              <a:rPr lang="ja-JP" altLang="en-US" sz="2800" dirty="0">
                <a:solidFill>
                  <a:srgbClr val="00B050"/>
                </a:solidFill>
                <a:latin typeface="+mj-ea"/>
                <a:ea typeface="+mj-ea"/>
              </a:rPr>
              <a:t>生活の様子から患者の病状を判断できる！</a:t>
            </a:r>
            <a:endParaRPr lang="en-US" altLang="ja-JP" sz="2800" dirty="0">
              <a:solidFill>
                <a:srgbClr val="00B050"/>
              </a:solidFill>
              <a:latin typeface="+mj-ea"/>
              <a:ea typeface="+mj-ea"/>
            </a:endParaRPr>
          </a:p>
          <a:p>
            <a:endParaRPr lang="en-US" altLang="ja-JP" sz="2000" dirty="0">
              <a:latin typeface="+mj-ea"/>
              <a:ea typeface="+mj-ea"/>
            </a:endParaRPr>
          </a:p>
          <a:p>
            <a:r>
              <a:rPr lang="ja-JP" altLang="en-US" sz="2800" dirty="0">
                <a:latin typeface="+mj-ea"/>
                <a:ea typeface="+mj-ea"/>
              </a:rPr>
              <a:t>★病状の観察ポイントの変化</a:t>
            </a:r>
            <a:endParaRPr lang="en-US" altLang="ja-JP" sz="2800" dirty="0">
              <a:latin typeface="+mj-ea"/>
              <a:ea typeface="+mj-ea"/>
            </a:endParaRPr>
          </a:p>
        </p:txBody>
      </p:sp>
      <p:pic>
        <p:nvPicPr>
          <p:cNvPr id="7170" name="Picture 2" descr="ソース画像を表示">
            <a:extLst>
              <a:ext uri="{FF2B5EF4-FFF2-40B4-BE49-F238E27FC236}">
                <a16:creationId xmlns:a16="http://schemas.microsoft.com/office/drawing/2014/main" id="{8BC32233-49D3-8F16-C8C7-20E46FB11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413" y="4264670"/>
            <a:ext cx="27336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9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9AF1448-2EF3-91E6-42FE-42704D4F8482}"/>
              </a:ext>
            </a:extLst>
          </p:cNvPr>
          <p:cNvSpPr txBox="1"/>
          <p:nvPr/>
        </p:nvSpPr>
        <p:spPr>
          <a:xfrm>
            <a:off x="1136072" y="1455203"/>
            <a:ext cx="8240672" cy="3724096"/>
          </a:xfrm>
          <a:prstGeom prst="rect">
            <a:avLst/>
          </a:prstGeom>
          <a:noFill/>
        </p:spPr>
        <p:txBody>
          <a:bodyPr wrap="square">
            <a:spAutoFit/>
          </a:bodyPr>
          <a:lstStyle/>
          <a:p>
            <a:r>
              <a:rPr lang="ja-JP" altLang="en-US" sz="3200" b="1" u="sng" dirty="0">
                <a:latin typeface="+mj-ea"/>
                <a:ea typeface="+mj-ea"/>
              </a:rPr>
              <a:t>ヘルパーが訪問診療または訪問看護師から情報収集してほしいこと</a:t>
            </a:r>
            <a:endParaRPr lang="en-US" altLang="ja-JP" sz="3200" b="1" u="sng" dirty="0">
              <a:latin typeface="+mj-ea"/>
              <a:ea typeface="+mj-ea"/>
            </a:endParaRPr>
          </a:p>
          <a:p>
            <a:endParaRPr lang="en-US" altLang="ja-JP" sz="3200" u="sng" dirty="0">
              <a:latin typeface="+mj-ea"/>
              <a:ea typeface="+mj-ea"/>
            </a:endParaRPr>
          </a:p>
          <a:p>
            <a:r>
              <a:rPr lang="ja-JP" altLang="en-US" sz="2800" dirty="0">
                <a:latin typeface="+mj-ea"/>
                <a:ea typeface="+mj-ea"/>
              </a:rPr>
              <a:t>★病状や今後の経過、治療方針・内容、内服状況 </a:t>
            </a:r>
            <a:endParaRPr lang="en-US" altLang="ja-JP" sz="2800" dirty="0">
              <a:latin typeface="+mj-ea"/>
              <a:ea typeface="+mj-ea"/>
            </a:endParaRPr>
          </a:p>
          <a:p>
            <a:r>
              <a:rPr lang="ja-JP" altLang="en-US" sz="2800" dirty="0">
                <a:latin typeface="+mj-ea"/>
                <a:ea typeface="+mj-ea"/>
              </a:rPr>
              <a:t>看護ケアの内容、ＡＤＬ低下による生活への影響 </a:t>
            </a:r>
            <a:endParaRPr lang="en-US" altLang="ja-JP" sz="2800" dirty="0">
              <a:latin typeface="+mj-ea"/>
              <a:ea typeface="+mj-ea"/>
            </a:endParaRPr>
          </a:p>
          <a:p>
            <a:endParaRPr lang="en-US" altLang="ja-JP" sz="2800" dirty="0">
              <a:latin typeface="+mj-ea"/>
              <a:ea typeface="+mj-ea"/>
            </a:endParaRPr>
          </a:p>
          <a:p>
            <a:r>
              <a:rPr lang="ja-JP" altLang="en-US" sz="2800" dirty="0">
                <a:latin typeface="+mj-ea"/>
                <a:ea typeface="+mj-ea"/>
              </a:rPr>
              <a:t>★日常生活上の注意点や介護方法、患者の</a:t>
            </a:r>
            <a:endParaRPr lang="en-US" altLang="ja-JP" sz="2800" dirty="0">
              <a:latin typeface="+mj-ea"/>
              <a:ea typeface="+mj-ea"/>
            </a:endParaRPr>
          </a:p>
          <a:p>
            <a:r>
              <a:rPr lang="ja-JP" altLang="en-US" sz="2800" dirty="0">
                <a:latin typeface="+mj-ea"/>
                <a:ea typeface="+mj-ea"/>
              </a:rPr>
              <a:t>病状で観察すべきこと</a:t>
            </a:r>
          </a:p>
        </p:txBody>
      </p:sp>
      <p:pic>
        <p:nvPicPr>
          <p:cNvPr id="3074" name="Picture 2" descr="ソース画像を表示">
            <a:extLst>
              <a:ext uri="{FF2B5EF4-FFF2-40B4-BE49-F238E27FC236}">
                <a16:creationId xmlns:a16="http://schemas.microsoft.com/office/drawing/2014/main" id="{68DE8B15-0665-99AD-F428-7CE13560A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807" y="3855417"/>
            <a:ext cx="2220252" cy="222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4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1E9225-325B-A795-A58C-3688D4329112}"/>
              </a:ext>
            </a:extLst>
          </p:cNvPr>
          <p:cNvSpPr txBox="1"/>
          <p:nvPr/>
        </p:nvSpPr>
        <p:spPr>
          <a:xfrm>
            <a:off x="1385887" y="1136064"/>
            <a:ext cx="9420226" cy="4585871"/>
          </a:xfrm>
          <a:prstGeom prst="rect">
            <a:avLst/>
          </a:prstGeom>
          <a:noFill/>
        </p:spPr>
        <p:txBody>
          <a:bodyPr wrap="square">
            <a:spAutoFit/>
          </a:bodyPr>
          <a:lstStyle/>
          <a:p>
            <a:r>
              <a:rPr lang="ja-JP" altLang="en-US" sz="3200" b="1" dirty="0">
                <a:solidFill>
                  <a:schemeClr val="bg2">
                    <a:lumMod val="50000"/>
                  </a:schemeClr>
                </a:solidFill>
                <a:latin typeface="+mj-ea"/>
                <a:ea typeface="+mj-ea"/>
              </a:rPr>
              <a:t>いよいよ看取りの時期が近づいてきました・・・</a:t>
            </a:r>
            <a:endParaRPr lang="en-US" altLang="ja-JP" sz="3200" b="1" dirty="0">
              <a:solidFill>
                <a:schemeClr val="bg2">
                  <a:lumMod val="50000"/>
                </a:schemeClr>
              </a:solidFill>
              <a:latin typeface="+mj-ea"/>
              <a:ea typeface="+mj-ea"/>
            </a:endParaRPr>
          </a:p>
          <a:p>
            <a:endParaRPr lang="en-US" altLang="ja-JP" sz="2000" b="1" u="sng" dirty="0">
              <a:latin typeface="+mj-ea"/>
              <a:ea typeface="+mj-ea"/>
            </a:endParaRPr>
          </a:p>
          <a:p>
            <a:r>
              <a:rPr lang="ja-JP" altLang="en-US" sz="2800" b="1" u="sng" dirty="0">
                <a:latin typeface="+mj-ea"/>
                <a:ea typeface="+mj-ea"/>
              </a:rPr>
              <a:t>ヘルパーとして情報収集してほしいこと</a:t>
            </a:r>
            <a:endParaRPr lang="en-US" altLang="ja-JP" sz="2800" b="1" u="sng" dirty="0">
              <a:latin typeface="+mj-ea"/>
              <a:ea typeface="+mj-ea"/>
            </a:endParaRPr>
          </a:p>
          <a:p>
            <a:r>
              <a:rPr lang="ja-JP" altLang="en-US" sz="2800" dirty="0">
                <a:latin typeface="+mj-ea"/>
                <a:ea typeface="+mj-ea"/>
              </a:rPr>
              <a:t>★予測される予後と病状（死亡直前の病状（意識レベル、呼吸、皮膚の変化等）、生活への影響（食事や排泄、皮膚ケア、体位変換等）</a:t>
            </a:r>
            <a:endParaRPr lang="en-US" altLang="ja-JP" sz="2800" dirty="0">
              <a:latin typeface="+mj-ea"/>
              <a:ea typeface="+mj-ea"/>
            </a:endParaRPr>
          </a:p>
          <a:p>
            <a:endParaRPr lang="en-US" altLang="ja-JP" dirty="0">
              <a:latin typeface="+mj-ea"/>
              <a:ea typeface="+mj-ea"/>
            </a:endParaRPr>
          </a:p>
          <a:p>
            <a:r>
              <a:rPr lang="ja-JP" altLang="en-US" sz="2800" dirty="0">
                <a:latin typeface="+mj-ea"/>
                <a:ea typeface="+mj-ea"/>
              </a:rPr>
              <a:t>★患者･家族とチーム間で、緊急時の連絡方法の確認</a:t>
            </a:r>
            <a:endParaRPr lang="en-US" altLang="ja-JP" sz="2800" dirty="0">
              <a:latin typeface="+mj-ea"/>
              <a:ea typeface="+mj-ea"/>
            </a:endParaRPr>
          </a:p>
          <a:p>
            <a:r>
              <a:rPr lang="ja-JP" altLang="en-US" sz="2800" dirty="0">
                <a:latin typeface="+mj-ea"/>
                <a:ea typeface="+mj-ea"/>
              </a:rPr>
              <a:t>（家族→チーム、チーム→家族、チーム→チーム）</a:t>
            </a:r>
            <a:endParaRPr lang="en-US" altLang="ja-JP" sz="2800" dirty="0">
              <a:latin typeface="+mj-ea"/>
              <a:ea typeface="+mj-ea"/>
            </a:endParaRPr>
          </a:p>
          <a:p>
            <a:endParaRPr lang="en-US" altLang="ja-JP" dirty="0">
              <a:latin typeface="+mj-ea"/>
              <a:ea typeface="+mj-ea"/>
            </a:endParaRPr>
          </a:p>
          <a:p>
            <a:endParaRPr lang="en-US" altLang="ja-JP" dirty="0">
              <a:latin typeface="+mj-ea"/>
              <a:ea typeface="+mj-ea"/>
            </a:endParaRPr>
          </a:p>
          <a:p>
            <a:endParaRPr lang="ja-JP" altLang="en-US" dirty="0">
              <a:latin typeface="+mj-ea"/>
              <a:ea typeface="+mj-ea"/>
            </a:endParaRPr>
          </a:p>
        </p:txBody>
      </p:sp>
      <p:pic>
        <p:nvPicPr>
          <p:cNvPr id="6146" name="Picture 2" descr="ソース画像を表示">
            <a:extLst>
              <a:ext uri="{FF2B5EF4-FFF2-40B4-BE49-F238E27FC236}">
                <a16:creationId xmlns:a16="http://schemas.microsoft.com/office/drawing/2014/main" id="{18DA2AFE-F29F-8224-AEA2-D6F2DBD15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4210050"/>
            <a:ext cx="19240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1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E5E29D3-A6E4-277F-B46E-2B3AAF944A5B}"/>
              </a:ext>
            </a:extLst>
          </p:cNvPr>
          <p:cNvSpPr txBox="1"/>
          <p:nvPr/>
        </p:nvSpPr>
        <p:spPr>
          <a:xfrm>
            <a:off x="1950047" y="1164193"/>
            <a:ext cx="8677275" cy="5663089"/>
          </a:xfrm>
          <a:prstGeom prst="rect">
            <a:avLst/>
          </a:prstGeom>
          <a:noFill/>
        </p:spPr>
        <p:txBody>
          <a:bodyPr wrap="square">
            <a:spAutoFit/>
          </a:bodyPr>
          <a:lstStyle/>
          <a:p>
            <a:r>
              <a:rPr lang="ja-JP" altLang="en-US" sz="3200" b="1" dirty="0">
                <a:solidFill>
                  <a:schemeClr val="bg2">
                    <a:lumMod val="50000"/>
                  </a:schemeClr>
                </a:solidFill>
                <a:latin typeface="+mj-ea"/>
                <a:ea typeface="+mj-ea"/>
              </a:rPr>
              <a:t>いよいよ看取りの時期が近づいてきました・・・</a:t>
            </a:r>
            <a:endParaRPr lang="en-US" altLang="ja-JP" sz="3200" b="1" dirty="0">
              <a:solidFill>
                <a:schemeClr val="bg2">
                  <a:lumMod val="50000"/>
                </a:schemeClr>
              </a:solidFill>
              <a:latin typeface="+mj-ea"/>
              <a:ea typeface="+mj-ea"/>
            </a:endParaRPr>
          </a:p>
          <a:p>
            <a:endParaRPr lang="en-US" altLang="ja-JP" sz="1400" b="1" u="sng" dirty="0">
              <a:latin typeface="+mj-ea"/>
              <a:ea typeface="+mj-ea"/>
            </a:endParaRPr>
          </a:p>
          <a:p>
            <a:r>
              <a:rPr lang="ja-JP" altLang="en-US" sz="2800" b="1" u="sng" dirty="0">
                <a:latin typeface="+mj-ea"/>
                <a:ea typeface="+mj-ea"/>
              </a:rPr>
              <a:t>ヘルパーとしての役割・行動</a:t>
            </a:r>
            <a:endParaRPr lang="en-US" altLang="ja-JP" sz="2800" b="1" u="sng" dirty="0">
              <a:latin typeface="+mj-ea"/>
              <a:ea typeface="+mj-ea"/>
            </a:endParaRPr>
          </a:p>
          <a:p>
            <a:r>
              <a:rPr lang="ja-JP" altLang="en-US" sz="2800" dirty="0">
                <a:latin typeface="+mj-ea"/>
                <a:ea typeface="+mj-ea"/>
              </a:rPr>
              <a:t>★利用者・家族へ普段通りケアしてほしい</a:t>
            </a:r>
            <a:endParaRPr lang="en-US" altLang="ja-JP" sz="2800" dirty="0">
              <a:latin typeface="+mj-ea"/>
              <a:ea typeface="+mj-ea"/>
            </a:endParaRPr>
          </a:p>
          <a:p>
            <a:r>
              <a:rPr lang="ja-JP" altLang="en-US" sz="2800" dirty="0">
                <a:latin typeface="+mj-ea"/>
                <a:ea typeface="+mj-ea"/>
              </a:rPr>
              <a:t>　利用者が過ごしているところは自宅＝自分の城</a:t>
            </a:r>
            <a:endParaRPr lang="en-US" altLang="ja-JP" sz="2800" dirty="0">
              <a:latin typeface="+mj-ea"/>
              <a:ea typeface="+mj-ea"/>
            </a:endParaRPr>
          </a:p>
          <a:p>
            <a:r>
              <a:rPr lang="ja-JP" altLang="en-US" sz="2800" dirty="0">
                <a:latin typeface="+mj-ea"/>
                <a:ea typeface="+mj-ea"/>
              </a:rPr>
              <a:t>　最期まで本人が望むように過ごしてほしい</a:t>
            </a:r>
            <a:endParaRPr lang="en-US" altLang="ja-JP" sz="2800" dirty="0">
              <a:latin typeface="+mj-ea"/>
              <a:ea typeface="+mj-ea"/>
            </a:endParaRPr>
          </a:p>
          <a:p>
            <a:r>
              <a:rPr lang="ja-JP" altLang="en-US" sz="2800" dirty="0">
                <a:latin typeface="+mj-ea"/>
                <a:ea typeface="+mj-ea"/>
              </a:rPr>
              <a:t>　（世間話、笑い話いろんなことを普段通り話しながら</a:t>
            </a:r>
            <a:endParaRPr lang="en-US" altLang="ja-JP" sz="2800" dirty="0">
              <a:latin typeface="+mj-ea"/>
              <a:ea typeface="+mj-ea"/>
            </a:endParaRPr>
          </a:p>
          <a:p>
            <a:r>
              <a:rPr lang="ja-JP" altLang="en-US" sz="2800" dirty="0">
                <a:latin typeface="+mj-ea"/>
                <a:ea typeface="+mj-ea"/>
              </a:rPr>
              <a:t>　　ケアしてほしい）</a:t>
            </a:r>
            <a:endParaRPr lang="en-US" altLang="ja-JP" sz="2800" dirty="0">
              <a:latin typeface="+mj-ea"/>
              <a:ea typeface="+mj-ea"/>
            </a:endParaRPr>
          </a:p>
          <a:p>
            <a:r>
              <a:rPr lang="ja-JP" altLang="en-US" sz="2800" dirty="0">
                <a:latin typeface="+mj-ea"/>
                <a:ea typeface="+mj-ea"/>
              </a:rPr>
              <a:t>★利用者・家族への労いの言葉を伝えてほしい</a:t>
            </a:r>
            <a:endParaRPr lang="en-US" altLang="ja-JP" sz="2800" dirty="0">
              <a:latin typeface="+mj-ea"/>
              <a:ea typeface="+mj-ea"/>
            </a:endParaRPr>
          </a:p>
          <a:p>
            <a:r>
              <a:rPr lang="ja-JP" altLang="en-US" sz="2800" dirty="0">
                <a:latin typeface="+mj-ea"/>
                <a:ea typeface="+mj-ea"/>
              </a:rPr>
              <a:t>★少しでも「いつもと違う」「おかしいかも」と感じたら</a:t>
            </a:r>
            <a:endParaRPr lang="en-US" altLang="ja-JP" sz="2800" dirty="0">
              <a:latin typeface="+mj-ea"/>
              <a:ea typeface="+mj-ea"/>
            </a:endParaRPr>
          </a:p>
          <a:p>
            <a:r>
              <a:rPr lang="ja-JP" altLang="en-US" sz="2800" dirty="0">
                <a:latin typeface="+mj-ea"/>
                <a:ea typeface="+mj-ea"/>
              </a:rPr>
              <a:t>　すぐに家族や関係機関（チーム）に連絡すること</a:t>
            </a:r>
            <a:endParaRPr lang="en-US" altLang="ja-JP" sz="2800" dirty="0">
              <a:latin typeface="+mj-ea"/>
              <a:ea typeface="+mj-ea"/>
            </a:endParaRPr>
          </a:p>
          <a:p>
            <a:endParaRPr lang="en-US" altLang="ja-JP" sz="2800" dirty="0">
              <a:latin typeface="+mj-ea"/>
              <a:ea typeface="+mj-ea"/>
            </a:endParaRPr>
          </a:p>
          <a:p>
            <a:endParaRPr lang="en-US" altLang="ja-JP" dirty="0">
              <a:latin typeface="+mj-ea"/>
              <a:ea typeface="+mj-ea"/>
            </a:endParaRPr>
          </a:p>
          <a:p>
            <a:endParaRPr lang="en-US" altLang="ja-JP" sz="1800" dirty="0">
              <a:latin typeface="+mj-ea"/>
              <a:ea typeface="+mj-ea"/>
            </a:endParaRPr>
          </a:p>
        </p:txBody>
      </p:sp>
      <p:pic>
        <p:nvPicPr>
          <p:cNvPr id="8194" name="Picture 2" descr="ソース画像を表示">
            <a:extLst>
              <a:ext uri="{FF2B5EF4-FFF2-40B4-BE49-F238E27FC236}">
                <a16:creationId xmlns:a16="http://schemas.microsoft.com/office/drawing/2014/main" id="{D615C15D-F293-B72B-67C7-3B7F880DA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0" y="3995738"/>
            <a:ext cx="19050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9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78D398-DEC7-CAF7-A2D5-99418AA763C2}"/>
              </a:ext>
            </a:extLst>
          </p:cNvPr>
          <p:cNvPicPr>
            <a:picLocks noChangeAspect="1"/>
          </p:cNvPicPr>
          <p:nvPr/>
        </p:nvPicPr>
        <p:blipFill>
          <a:blip r:embed="rId2"/>
          <a:stretch>
            <a:fillRect/>
          </a:stretch>
        </p:blipFill>
        <p:spPr>
          <a:xfrm>
            <a:off x="3689613" y="0"/>
            <a:ext cx="4812774" cy="6858000"/>
          </a:xfrm>
          <a:prstGeom prst="rect">
            <a:avLst/>
          </a:prstGeom>
        </p:spPr>
      </p:pic>
    </p:spTree>
    <p:extLst>
      <p:ext uri="{BB962C8B-B14F-4D97-AF65-F5344CB8AC3E}">
        <p14:creationId xmlns:p14="http://schemas.microsoft.com/office/powerpoint/2010/main" val="307126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771D9DF-DC81-92F2-DD7A-1CFE6FFAE666}"/>
              </a:ext>
            </a:extLst>
          </p:cNvPr>
          <p:cNvSpPr txBox="1"/>
          <p:nvPr/>
        </p:nvSpPr>
        <p:spPr>
          <a:xfrm>
            <a:off x="981075" y="714376"/>
            <a:ext cx="9048750" cy="5078313"/>
          </a:xfrm>
          <a:prstGeom prst="rect">
            <a:avLst/>
          </a:prstGeom>
          <a:noFill/>
        </p:spPr>
        <p:txBody>
          <a:bodyPr wrap="square">
            <a:spAutoFit/>
          </a:bodyPr>
          <a:lstStyle/>
          <a:p>
            <a:r>
              <a:rPr lang="ja-JP" altLang="en-US" sz="3200" b="1" u="sng" dirty="0">
                <a:solidFill>
                  <a:srgbClr val="FF0000"/>
                </a:solidFill>
                <a:latin typeface="+mj-ea"/>
                <a:ea typeface="+mj-ea"/>
              </a:rPr>
              <a:t>ヘルパーは立派な在宅チームの一員です</a:t>
            </a:r>
            <a:endParaRPr lang="en-US" altLang="ja-JP" sz="3200" b="1" u="sng" dirty="0">
              <a:solidFill>
                <a:srgbClr val="FF0000"/>
              </a:solidFill>
              <a:latin typeface="+mj-ea"/>
              <a:ea typeface="+mj-ea"/>
            </a:endParaRPr>
          </a:p>
          <a:p>
            <a:endParaRPr lang="en-US" altLang="ja-JP" sz="2000" b="1" u="sng" dirty="0">
              <a:solidFill>
                <a:srgbClr val="FF0000"/>
              </a:solidFill>
              <a:latin typeface="+mj-ea"/>
              <a:ea typeface="+mj-ea"/>
            </a:endParaRPr>
          </a:p>
          <a:p>
            <a:r>
              <a:rPr lang="ja-JP" altLang="en-US" sz="2800" b="1" dirty="0">
                <a:latin typeface="+mj-ea"/>
                <a:ea typeface="+mj-ea"/>
              </a:rPr>
              <a:t>★ヘルパーの力（役割）がなければ在宅療養はできません</a:t>
            </a:r>
            <a:endParaRPr lang="en-US" altLang="ja-JP" sz="2800" b="1" dirty="0">
              <a:latin typeface="+mj-ea"/>
              <a:ea typeface="+mj-ea"/>
            </a:endParaRPr>
          </a:p>
          <a:p>
            <a:endParaRPr lang="en-US" altLang="ja-JP" sz="2000" b="1" dirty="0">
              <a:latin typeface="+mj-ea"/>
              <a:ea typeface="+mj-ea"/>
            </a:endParaRPr>
          </a:p>
          <a:p>
            <a:r>
              <a:rPr lang="ja-JP" altLang="en-US" sz="2800" b="1" dirty="0">
                <a:latin typeface="+mj-ea"/>
                <a:ea typeface="+mj-ea"/>
              </a:rPr>
              <a:t>★でも、時として支援が困難と感じたら断ることも大事な</a:t>
            </a:r>
            <a:endParaRPr lang="en-US" altLang="ja-JP" sz="2800" b="1" dirty="0">
              <a:latin typeface="+mj-ea"/>
              <a:ea typeface="+mj-ea"/>
            </a:endParaRPr>
          </a:p>
          <a:p>
            <a:r>
              <a:rPr lang="ja-JP" altLang="en-US" sz="2800" b="1" dirty="0">
                <a:latin typeface="+mj-ea"/>
                <a:ea typeface="+mj-ea"/>
              </a:rPr>
              <a:t>選択肢のひとつです</a:t>
            </a:r>
            <a:endParaRPr lang="en-US" altLang="ja-JP" sz="2800" b="1" dirty="0">
              <a:latin typeface="+mj-ea"/>
              <a:ea typeface="+mj-ea"/>
            </a:endParaRPr>
          </a:p>
          <a:p>
            <a:endParaRPr lang="en-US" altLang="ja-JP" sz="2800" b="1" dirty="0">
              <a:latin typeface="+mj-ea"/>
              <a:ea typeface="+mj-ea"/>
            </a:endParaRPr>
          </a:p>
          <a:p>
            <a:r>
              <a:rPr lang="ja-JP" altLang="en-US" sz="2800" b="1" dirty="0">
                <a:latin typeface="+mj-ea"/>
                <a:ea typeface="+mj-ea"/>
              </a:rPr>
              <a:t>最後に・・・</a:t>
            </a:r>
            <a:endParaRPr lang="en-US" altLang="ja-JP" sz="2800" b="1" dirty="0">
              <a:latin typeface="+mj-ea"/>
              <a:ea typeface="+mj-ea"/>
            </a:endParaRPr>
          </a:p>
          <a:p>
            <a:r>
              <a:rPr lang="ja-JP" altLang="en-US" sz="2800" b="1" dirty="0">
                <a:solidFill>
                  <a:srgbClr val="9933FF"/>
                </a:solidFill>
                <a:latin typeface="+mj-ea"/>
                <a:ea typeface="+mj-ea"/>
              </a:rPr>
              <a:t>お悔みのすゝめ</a:t>
            </a:r>
            <a:endParaRPr lang="en-US" altLang="ja-JP" sz="2800" b="1" dirty="0">
              <a:solidFill>
                <a:srgbClr val="9933FF"/>
              </a:solidFill>
              <a:latin typeface="+mj-ea"/>
              <a:ea typeface="+mj-ea"/>
            </a:endParaRPr>
          </a:p>
          <a:p>
            <a:r>
              <a:rPr lang="ja-JP" altLang="en-US" sz="2800" b="1" dirty="0">
                <a:latin typeface="+mj-ea"/>
                <a:ea typeface="+mj-ea"/>
              </a:rPr>
              <a:t>チームの一員として頑張ってきた利用者本人、家族、</a:t>
            </a:r>
            <a:endParaRPr lang="en-US" altLang="ja-JP" sz="2800" b="1" dirty="0">
              <a:latin typeface="+mj-ea"/>
              <a:ea typeface="+mj-ea"/>
            </a:endParaRPr>
          </a:p>
          <a:p>
            <a:r>
              <a:rPr lang="ja-JP" altLang="en-US" sz="2800" b="1" dirty="0">
                <a:latin typeface="+mj-ea"/>
                <a:ea typeface="+mj-ea"/>
              </a:rPr>
              <a:t>そして自分を労い、弔いましょう</a:t>
            </a:r>
            <a:endParaRPr lang="en-US" altLang="ja-JP" sz="2800" b="1" dirty="0">
              <a:latin typeface="+mj-ea"/>
              <a:ea typeface="+mj-ea"/>
            </a:endParaRPr>
          </a:p>
          <a:p>
            <a:endParaRPr lang="en-US" altLang="ja-JP" sz="2800" b="1" dirty="0">
              <a:latin typeface="+mj-ea"/>
              <a:ea typeface="+mj-ea"/>
            </a:endParaRPr>
          </a:p>
        </p:txBody>
      </p:sp>
      <p:pic>
        <p:nvPicPr>
          <p:cNvPr id="9218" name="Picture 2" descr="ソース画像を表示">
            <a:extLst>
              <a:ext uri="{FF2B5EF4-FFF2-40B4-BE49-F238E27FC236}">
                <a16:creationId xmlns:a16="http://schemas.microsoft.com/office/drawing/2014/main" id="{AB9BFB88-E499-A6D4-23F7-887262C6F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48" y="4093567"/>
            <a:ext cx="2524127" cy="189031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ソース画像を表示">
            <a:extLst>
              <a:ext uri="{FF2B5EF4-FFF2-40B4-BE49-F238E27FC236}">
                <a16:creationId xmlns:a16="http://schemas.microsoft.com/office/drawing/2014/main" id="{E1D63EFE-561B-009E-7C11-1FC71A479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5038725"/>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ソース画像を表示">
            <a:extLst>
              <a:ext uri="{FF2B5EF4-FFF2-40B4-BE49-F238E27FC236}">
                <a16:creationId xmlns:a16="http://schemas.microsoft.com/office/drawing/2014/main" id="{333F8603-2CBB-FD10-5769-D411FE6F5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25048" y="581024"/>
            <a:ext cx="1838326" cy="183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3086F-8F67-BB4B-4B4D-E4B09DE6DEB1}"/>
              </a:ext>
            </a:extLst>
          </p:cNvPr>
          <p:cNvSpPr>
            <a:spLocks noGrp="1"/>
          </p:cNvSpPr>
          <p:nvPr>
            <p:ph type="title"/>
          </p:nvPr>
        </p:nvSpPr>
        <p:spPr/>
        <p:txBody>
          <a:bodyPr>
            <a:normAutofit/>
          </a:bodyPr>
          <a:lstStyle/>
          <a:p>
            <a:r>
              <a:rPr kumimoji="1" lang="ja-JP" altLang="en-US" dirty="0"/>
              <a:t>引用文献</a:t>
            </a:r>
          </a:p>
        </p:txBody>
      </p:sp>
      <p:sp>
        <p:nvSpPr>
          <p:cNvPr id="3" name="コンテンツ プレースホルダー 2">
            <a:extLst>
              <a:ext uri="{FF2B5EF4-FFF2-40B4-BE49-F238E27FC236}">
                <a16:creationId xmlns:a16="http://schemas.microsoft.com/office/drawing/2014/main" id="{24030E24-DB8C-B0BB-698F-D5DE7C9E5805}"/>
              </a:ext>
            </a:extLst>
          </p:cNvPr>
          <p:cNvSpPr>
            <a:spLocks noGrp="1"/>
          </p:cNvSpPr>
          <p:nvPr>
            <p:ph idx="1"/>
          </p:nvPr>
        </p:nvSpPr>
        <p:spPr/>
        <p:txBody>
          <a:bodyPr>
            <a:normAutofit fontScale="92500" lnSpcReduction="10000"/>
          </a:bodyPr>
          <a:lstStyle/>
          <a:p>
            <a:r>
              <a:rPr lang="ja-JP" altLang="en-US" dirty="0">
                <a:latin typeface="+mj-ea"/>
                <a:ea typeface="+mj-ea"/>
              </a:rPr>
              <a:t>厚生労働省</a:t>
            </a:r>
            <a:r>
              <a:rPr lang="en-US" altLang="ja-JP" dirty="0">
                <a:latin typeface="+mj-ea"/>
                <a:ea typeface="+mj-ea"/>
              </a:rPr>
              <a:t>.</a:t>
            </a:r>
            <a:r>
              <a:rPr lang="ja-JP" altLang="en-US" dirty="0">
                <a:latin typeface="+mj-ea"/>
                <a:ea typeface="+mj-ea"/>
              </a:rPr>
              <a:t>医療と介護の連携に関する意見交換（第１回）</a:t>
            </a:r>
            <a:r>
              <a:rPr lang="en-US" altLang="ja-JP" dirty="0">
                <a:latin typeface="+mj-ea"/>
                <a:ea typeface="+mj-ea"/>
              </a:rPr>
              <a:t>.</a:t>
            </a:r>
            <a:r>
              <a:rPr lang="en-US" altLang="ja-JP" dirty="0">
                <a:latin typeface="+mj-ea"/>
                <a:ea typeface="+mj-ea"/>
                <a:hlinkClick r:id="rId2"/>
              </a:rPr>
              <a:t> Microsoft PowerPoint - </a:t>
            </a:r>
            <a:r>
              <a:rPr lang="ja-JP" altLang="en-US" dirty="0">
                <a:latin typeface="+mj-ea"/>
                <a:ea typeface="+mj-ea"/>
                <a:hlinkClick r:id="rId2"/>
              </a:rPr>
              <a:t>資料２参考１　看取り（） </a:t>
            </a:r>
            <a:r>
              <a:rPr lang="en-US" altLang="ja-JP" dirty="0">
                <a:latin typeface="+mj-ea"/>
                <a:ea typeface="+mj-ea"/>
                <a:hlinkClick r:id="rId2"/>
              </a:rPr>
              <a:t>(mhlw.go.jp)</a:t>
            </a:r>
            <a:endParaRPr lang="en-US" altLang="ja-JP" dirty="0">
              <a:latin typeface="+mj-ea"/>
              <a:ea typeface="+mj-ea"/>
            </a:endParaRPr>
          </a:p>
          <a:p>
            <a:r>
              <a:rPr lang="ja-JP" altLang="en-US" dirty="0">
                <a:latin typeface="+mj-ea"/>
                <a:ea typeface="+mj-ea"/>
              </a:rPr>
              <a:t>厚生労働省</a:t>
            </a:r>
            <a:r>
              <a:rPr lang="en-US" altLang="ja-JP" dirty="0">
                <a:latin typeface="+mj-ea"/>
                <a:ea typeface="+mj-ea"/>
              </a:rPr>
              <a:t>.</a:t>
            </a:r>
            <a:r>
              <a:rPr lang="ja-JP" altLang="en-US" dirty="0">
                <a:latin typeface="+mj-ea"/>
                <a:ea typeface="+mj-ea"/>
              </a:rPr>
              <a:t>第２回在宅医療及び医療・介護連携に関 す る ワ ー キ ン グ グ ル ープ</a:t>
            </a:r>
            <a:r>
              <a:rPr lang="en-US" altLang="ja-JP" dirty="0">
                <a:latin typeface="+mj-ea"/>
                <a:ea typeface="+mj-ea"/>
              </a:rPr>
              <a:t>.</a:t>
            </a:r>
            <a:r>
              <a:rPr lang="ja-JP" altLang="en-US" dirty="0">
                <a:latin typeface="+mj-ea"/>
                <a:ea typeface="+mj-ea"/>
              </a:rPr>
              <a:t>在宅医療の現状について　</a:t>
            </a:r>
            <a:r>
              <a:rPr lang="en-US" altLang="ja-JP" dirty="0">
                <a:latin typeface="+mj-ea"/>
                <a:ea typeface="+mj-ea"/>
                <a:hlinkClick r:id="rId3"/>
              </a:rPr>
              <a:t>000909712.pdf (mhlw.go.jp)</a:t>
            </a:r>
            <a:endParaRPr lang="en-US" altLang="ja-JP" dirty="0">
              <a:latin typeface="+mj-ea"/>
              <a:ea typeface="+mj-ea"/>
            </a:endParaRPr>
          </a:p>
          <a:p>
            <a:r>
              <a:rPr lang="ja-JP" altLang="en-US" dirty="0">
                <a:latin typeface="+mj-ea"/>
                <a:ea typeface="+mj-ea"/>
              </a:rPr>
              <a:t>厚生労働省</a:t>
            </a:r>
            <a:r>
              <a:rPr lang="en-US" altLang="ja-JP" dirty="0">
                <a:latin typeface="+mj-ea"/>
                <a:ea typeface="+mj-ea"/>
              </a:rPr>
              <a:t>.</a:t>
            </a:r>
            <a:r>
              <a:rPr lang="zh-CN" altLang="en-US" dirty="0">
                <a:latin typeface="+mj-ea"/>
                <a:ea typeface="+mj-ea"/>
              </a:rPr>
              <a:t>中央社会保険医療協議会</a:t>
            </a:r>
            <a:r>
              <a:rPr lang="en-US" altLang="zh-CN" dirty="0">
                <a:latin typeface="+mj-ea"/>
                <a:ea typeface="+mj-ea"/>
              </a:rPr>
              <a:t>(</a:t>
            </a:r>
            <a:r>
              <a:rPr lang="zh-CN" altLang="en-US" dirty="0">
                <a:latin typeface="+mj-ea"/>
                <a:ea typeface="+mj-ea"/>
              </a:rPr>
              <a:t>中央社会保険医療協議会総会</a:t>
            </a:r>
            <a:r>
              <a:rPr lang="en-US" altLang="zh-CN" dirty="0">
                <a:latin typeface="+mj-ea"/>
                <a:ea typeface="+mj-ea"/>
              </a:rPr>
              <a:t>)</a:t>
            </a:r>
            <a:r>
              <a:rPr lang="ja-JP" altLang="en-US" dirty="0">
                <a:latin typeface="+mj-ea"/>
                <a:ea typeface="+mj-ea"/>
                <a:hlinkClick r:id="rId4"/>
              </a:rPr>
              <a:t>在宅① </a:t>
            </a:r>
            <a:r>
              <a:rPr lang="en-US" altLang="ja-JP" dirty="0">
                <a:latin typeface="+mj-ea"/>
                <a:ea typeface="+mj-ea"/>
                <a:hlinkClick r:id="rId4"/>
              </a:rPr>
              <a:t>(mhlw.go.jp)</a:t>
            </a:r>
            <a:endParaRPr lang="en-US" altLang="zh-CN" dirty="0">
              <a:latin typeface="+mj-ea"/>
              <a:ea typeface="+mj-ea"/>
            </a:endParaRPr>
          </a:p>
          <a:p>
            <a:r>
              <a:rPr kumimoji="1" lang="ja-JP" altLang="en-US" dirty="0">
                <a:latin typeface="+mj-ea"/>
                <a:ea typeface="+mj-ea"/>
              </a:rPr>
              <a:t>在宅終末期ケアにおける介護専門職と訪問看護師との連携－ケアマネジャー・ヘルパーに向けて－ </a:t>
            </a:r>
            <a:r>
              <a:rPr lang="en-US" altLang="ja-JP" dirty="0">
                <a:latin typeface="+mj-ea"/>
                <a:ea typeface="+mj-ea"/>
                <a:hlinkClick r:id="rId5"/>
              </a:rPr>
              <a:t>https://ncc.go.jp/jp/cis/divisions/sup/project/110/</a:t>
            </a:r>
            <a:endParaRPr lang="en-US" altLang="ja-JP" dirty="0">
              <a:latin typeface="+mj-ea"/>
              <a:ea typeface="+mj-ea"/>
            </a:endParaRPr>
          </a:p>
          <a:p>
            <a:pPr marL="0" indent="0">
              <a:buNone/>
            </a:pPr>
            <a:endParaRPr lang="en-US" altLang="ja-JP" dirty="0">
              <a:latin typeface="+mj-ea"/>
              <a:ea typeface="+mj-ea"/>
            </a:endParaRPr>
          </a:p>
          <a:p>
            <a:pPr marL="0" indent="0">
              <a:buNone/>
            </a:pPr>
            <a:endParaRPr kumimoji="1" lang="ja-JP" altLang="en-US" dirty="0">
              <a:latin typeface="+mj-ea"/>
              <a:ea typeface="+mj-ea"/>
            </a:endParaRPr>
          </a:p>
        </p:txBody>
      </p:sp>
    </p:spTree>
    <p:extLst>
      <p:ext uri="{BB962C8B-B14F-4D97-AF65-F5344CB8AC3E}">
        <p14:creationId xmlns:p14="http://schemas.microsoft.com/office/powerpoint/2010/main" val="129918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684FA14-2FF8-B87F-E364-51059A851FFD}"/>
              </a:ext>
            </a:extLst>
          </p:cNvPr>
          <p:cNvSpPr>
            <a:spLocks noGrp="1"/>
          </p:cNvSpPr>
          <p:nvPr>
            <p:ph idx="4294967295"/>
          </p:nvPr>
        </p:nvSpPr>
        <p:spPr>
          <a:xfrm>
            <a:off x="1343025" y="1523999"/>
            <a:ext cx="9772650" cy="3952876"/>
          </a:xfrm>
        </p:spPr>
        <p:txBody>
          <a:bodyPr>
            <a:normAutofit/>
          </a:bodyPr>
          <a:lstStyle/>
          <a:p>
            <a:pPr marL="0" indent="0" algn="ctr">
              <a:buNone/>
            </a:pPr>
            <a:r>
              <a:rPr kumimoji="1" lang="ja-JP" altLang="en-US" sz="4800" dirty="0">
                <a:latin typeface="+mj-ea"/>
                <a:ea typeface="+mj-ea"/>
              </a:rPr>
              <a:t>本日のポイント</a:t>
            </a:r>
            <a:endParaRPr lang="en-US" altLang="ja-JP" sz="1100" dirty="0">
              <a:latin typeface="+mj-ea"/>
              <a:ea typeface="+mj-ea"/>
            </a:endParaRPr>
          </a:p>
          <a:p>
            <a:pPr marL="0" indent="0" algn="ctr">
              <a:buNone/>
            </a:pPr>
            <a:endParaRPr kumimoji="1" lang="en-US" altLang="ja-JP" sz="1200" dirty="0">
              <a:latin typeface="+mj-ea"/>
              <a:ea typeface="+mj-ea"/>
            </a:endParaRPr>
          </a:p>
          <a:p>
            <a:pPr marL="914400" lvl="2" indent="0">
              <a:buNone/>
            </a:pPr>
            <a:r>
              <a:rPr lang="ja-JP" altLang="en-US" sz="3600" dirty="0">
                <a:latin typeface="+mj-ea"/>
                <a:ea typeface="+mj-ea"/>
              </a:rPr>
              <a:t>・在宅看取りとは</a:t>
            </a:r>
            <a:endParaRPr lang="en-US" altLang="ja-JP" sz="3600" dirty="0">
              <a:latin typeface="+mj-ea"/>
              <a:ea typeface="+mj-ea"/>
            </a:endParaRPr>
          </a:p>
          <a:p>
            <a:pPr marL="914400" lvl="2" indent="0">
              <a:buNone/>
            </a:pPr>
            <a:r>
              <a:rPr kumimoji="1" lang="ja-JP" altLang="en-US" sz="3600" dirty="0">
                <a:latin typeface="+mj-ea"/>
                <a:ea typeface="+mj-ea"/>
              </a:rPr>
              <a:t>・症例を通して</a:t>
            </a:r>
            <a:endParaRPr kumimoji="1" lang="en-US" altLang="ja-JP" sz="3600" dirty="0">
              <a:latin typeface="+mj-ea"/>
              <a:ea typeface="+mj-ea"/>
            </a:endParaRPr>
          </a:p>
          <a:p>
            <a:pPr marL="914400" lvl="2" indent="0">
              <a:buNone/>
            </a:pPr>
            <a:r>
              <a:rPr lang="ja-JP" altLang="en-US" sz="3600" dirty="0">
                <a:latin typeface="+mj-ea"/>
                <a:ea typeface="+mj-ea"/>
              </a:rPr>
              <a:t>・看取り期のヘルパーの役割</a:t>
            </a:r>
            <a:endParaRPr kumimoji="1" lang="en-US" altLang="ja-JP" sz="3600" dirty="0">
              <a:latin typeface="+mj-ea"/>
              <a:ea typeface="+mj-ea"/>
            </a:endParaRPr>
          </a:p>
          <a:p>
            <a:pPr marL="0" indent="0" algn="ctr">
              <a:buNone/>
            </a:pPr>
            <a:endParaRPr lang="en-US" altLang="ja-JP" sz="3200" dirty="0">
              <a:latin typeface="+mj-ea"/>
              <a:ea typeface="+mj-ea"/>
            </a:endParaRPr>
          </a:p>
          <a:p>
            <a:pPr marL="0" indent="0" algn="ctr">
              <a:buNone/>
            </a:pPr>
            <a:endParaRPr kumimoji="1" lang="ja-JP" altLang="en-US" sz="3200" dirty="0">
              <a:latin typeface="+mj-ea"/>
              <a:ea typeface="+mj-ea"/>
            </a:endParaRPr>
          </a:p>
        </p:txBody>
      </p:sp>
      <p:pic>
        <p:nvPicPr>
          <p:cNvPr id="5" name="図 4">
            <a:extLst>
              <a:ext uri="{FF2B5EF4-FFF2-40B4-BE49-F238E27FC236}">
                <a16:creationId xmlns:a16="http://schemas.microsoft.com/office/drawing/2014/main" id="{B06DB4F7-3374-034B-8E51-6FF37FE13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313" y="2638425"/>
            <a:ext cx="2827362" cy="2838450"/>
          </a:xfrm>
          <a:prstGeom prst="rect">
            <a:avLst/>
          </a:prstGeom>
        </p:spPr>
      </p:pic>
    </p:spTree>
    <p:extLst>
      <p:ext uri="{BB962C8B-B14F-4D97-AF65-F5344CB8AC3E}">
        <p14:creationId xmlns:p14="http://schemas.microsoft.com/office/powerpoint/2010/main" val="29790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31BF150-8D0D-B63F-E307-8AAC1B3EA537}"/>
              </a:ext>
            </a:extLst>
          </p:cNvPr>
          <p:cNvSpPr txBox="1"/>
          <p:nvPr/>
        </p:nvSpPr>
        <p:spPr>
          <a:xfrm>
            <a:off x="1636974" y="1721174"/>
            <a:ext cx="6529525" cy="4093428"/>
          </a:xfrm>
          <a:prstGeom prst="rect">
            <a:avLst/>
          </a:prstGeom>
          <a:noFill/>
        </p:spPr>
        <p:txBody>
          <a:bodyPr wrap="square" rtlCol="0">
            <a:spAutoFit/>
          </a:bodyPr>
          <a:lstStyle/>
          <a:p>
            <a:r>
              <a:rPr kumimoji="1" lang="ja-JP" altLang="en-US" sz="3200" dirty="0">
                <a:latin typeface="+mj-ea"/>
                <a:ea typeface="+mj-ea"/>
              </a:rPr>
              <a:t>　　　　自己紹介</a:t>
            </a:r>
            <a:endParaRPr kumimoji="1" lang="en-US" altLang="ja-JP" sz="3200" dirty="0">
              <a:latin typeface="+mj-ea"/>
              <a:ea typeface="+mj-ea"/>
            </a:endParaRPr>
          </a:p>
          <a:p>
            <a:endParaRPr kumimoji="1" lang="en-US" altLang="ja-JP" sz="2000" dirty="0">
              <a:latin typeface="+mj-ea"/>
              <a:ea typeface="+mj-ea"/>
            </a:endParaRPr>
          </a:p>
          <a:p>
            <a:r>
              <a:rPr kumimoji="1" lang="ja-JP" altLang="en-US" sz="2800" dirty="0">
                <a:latin typeface="+mj-ea"/>
                <a:ea typeface="+mj-ea"/>
              </a:rPr>
              <a:t>・訪問看護を始めて１０数年経ちました</a:t>
            </a:r>
            <a:endParaRPr kumimoji="1" lang="en-US" altLang="ja-JP" sz="2800" dirty="0">
              <a:latin typeface="+mj-ea"/>
              <a:ea typeface="+mj-ea"/>
            </a:endParaRPr>
          </a:p>
          <a:p>
            <a:endParaRPr kumimoji="1" lang="en-US" altLang="ja-JP" sz="2000" dirty="0">
              <a:latin typeface="+mj-ea"/>
              <a:ea typeface="+mj-ea"/>
            </a:endParaRPr>
          </a:p>
          <a:p>
            <a:r>
              <a:rPr kumimoji="1" lang="ja-JP" altLang="en-US" sz="2800" dirty="0">
                <a:latin typeface="+mj-ea"/>
                <a:ea typeface="+mj-ea"/>
              </a:rPr>
              <a:t>・最近の悩み：</a:t>
            </a:r>
            <a:endParaRPr kumimoji="1" lang="en-US" altLang="ja-JP" sz="2800" dirty="0">
              <a:latin typeface="+mj-ea"/>
              <a:ea typeface="+mj-ea"/>
            </a:endParaRPr>
          </a:p>
          <a:p>
            <a:r>
              <a:rPr kumimoji="1" lang="ja-JP" altLang="en-US" sz="2800" dirty="0">
                <a:latin typeface="+mj-ea"/>
                <a:ea typeface="+mj-ea"/>
              </a:rPr>
              <a:t>　猫背　反り腰　四十肩　白髪　老眼</a:t>
            </a:r>
            <a:endParaRPr kumimoji="1" lang="en-US" altLang="ja-JP" sz="2800" dirty="0">
              <a:latin typeface="+mj-ea"/>
              <a:ea typeface="+mj-ea"/>
            </a:endParaRPr>
          </a:p>
          <a:p>
            <a:endParaRPr kumimoji="1" lang="en-US" altLang="ja-JP" sz="2000" dirty="0">
              <a:latin typeface="+mj-ea"/>
              <a:ea typeface="+mj-ea"/>
            </a:endParaRPr>
          </a:p>
          <a:p>
            <a:r>
              <a:rPr kumimoji="1" lang="ja-JP" altLang="en-US" sz="2800" dirty="0">
                <a:latin typeface="+mj-ea"/>
                <a:ea typeface="+mj-ea"/>
              </a:rPr>
              <a:t>・大好きなもの：</a:t>
            </a:r>
            <a:endParaRPr kumimoji="1" lang="en-US" altLang="ja-JP" sz="2800" dirty="0">
              <a:latin typeface="+mj-ea"/>
              <a:ea typeface="+mj-ea"/>
            </a:endParaRPr>
          </a:p>
          <a:p>
            <a:r>
              <a:rPr kumimoji="1" lang="ja-JP" altLang="en-US" sz="2800" dirty="0">
                <a:latin typeface="+mj-ea"/>
                <a:ea typeface="+mj-ea"/>
              </a:rPr>
              <a:t>　愛犬　コロちゃん</a:t>
            </a:r>
            <a:endParaRPr kumimoji="1" lang="en-US" altLang="ja-JP" sz="2800" dirty="0">
              <a:latin typeface="+mj-ea"/>
              <a:ea typeface="+mj-ea"/>
            </a:endParaRPr>
          </a:p>
          <a:p>
            <a:r>
              <a:rPr kumimoji="1" lang="ja-JP" altLang="en-US" sz="2800" dirty="0">
                <a:latin typeface="+mj-ea"/>
                <a:ea typeface="+mj-ea"/>
              </a:rPr>
              <a:t>　川崎ブレイブサンダース　</a:t>
            </a:r>
            <a:endParaRPr kumimoji="1" lang="en-US" altLang="ja-JP" sz="2800" dirty="0">
              <a:latin typeface="+mj-ea"/>
              <a:ea typeface="+mj-ea"/>
            </a:endParaRPr>
          </a:p>
        </p:txBody>
      </p:sp>
      <p:pic>
        <p:nvPicPr>
          <p:cNvPr id="1026" name="Picture 2" descr="ソース画像を表示">
            <a:extLst>
              <a:ext uri="{FF2B5EF4-FFF2-40B4-BE49-F238E27FC236}">
                <a16:creationId xmlns:a16="http://schemas.microsoft.com/office/drawing/2014/main" id="{E98CF686-9523-4C8B-3C9C-C78DF544B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79" y="1105231"/>
            <a:ext cx="1321576" cy="105726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53A240E-FE8E-5C85-BA95-33D88EED6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69" y="720669"/>
            <a:ext cx="3009852" cy="27087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ソース画像を表示">
            <a:extLst>
              <a:ext uri="{FF2B5EF4-FFF2-40B4-BE49-F238E27FC236}">
                <a16:creationId xmlns:a16="http://schemas.microsoft.com/office/drawing/2014/main" id="{4A9B841D-9FE4-2440-F0D7-85B37D698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587" y="4353932"/>
            <a:ext cx="1769769" cy="1597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ソース画像を表示">
            <a:extLst>
              <a:ext uri="{FF2B5EF4-FFF2-40B4-BE49-F238E27FC236}">
                <a16:creationId xmlns:a16="http://schemas.microsoft.com/office/drawing/2014/main" id="{64438B0B-997A-0131-3021-DEA1741E6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810" y="3767888"/>
            <a:ext cx="1769769" cy="249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1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31BF150-8D0D-B63F-E307-8AAC1B3EA537}"/>
              </a:ext>
            </a:extLst>
          </p:cNvPr>
          <p:cNvSpPr txBox="1"/>
          <p:nvPr/>
        </p:nvSpPr>
        <p:spPr>
          <a:xfrm>
            <a:off x="979336" y="629479"/>
            <a:ext cx="10455965" cy="6617196"/>
          </a:xfrm>
          <a:prstGeom prst="rect">
            <a:avLst/>
          </a:prstGeom>
          <a:noFill/>
        </p:spPr>
        <p:txBody>
          <a:bodyPr wrap="square" rtlCol="0">
            <a:spAutoFit/>
          </a:bodyPr>
          <a:lstStyle/>
          <a:p>
            <a:r>
              <a:rPr kumimoji="1" lang="ja-JP" altLang="en-US" sz="3200" dirty="0">
                <a:solidFill>
                  <a:schemeClr val="bg2">
                    <a:lumMod val="50000"/>
                  </a:schemeClr>
                </a:solidFill>
                <a:latin typeface="+mj-ea"/>
                <a:ea typeface="+mj-ea"/>
              </a:rPr>
              <a:t>終末期（ターミナル期）とは</a:t>
            </a:r>
            <a:r>
              <a:rPr kumimoji="1" lang="en-US" altLang="ja-JP" sz="3200" dirty="0">
                <a:solidFill>
                  <a:schemeClr val="bg2">
                    <a:lumMod val="50000"/>
                  </a:schemeClr>
                </a:solidFill>
                <a:latin typeface="+mj-ea"/>
                <a:ea typeface="+mj-ea"/>
              </a:rPr>
              <a:t>…</a:t>
            </a:r>
          </a:p>
          <a:p>
            <a:r>
              <a:rPr lang="ja-JP" altLang="en-US" sz="2800" b="0" i="0" dirty="0">
                <a:solidFill>
                  <a:srgbClr val="333333"/>
                </a:solidFill>
                <a:effectLst/>
                <a:latin typeface="+mj-ea"/>
                <a:ea typeface="+mj-ea"/>
              </a:rPr>
              <a:t>病気が治る可能性がなく、数週間～半年程度で死を迎えるだろうと予想される時期</a:t>
            </a:r>
            <a:endParaRPr lang="en-US" altLang="ja-JP" sz="2800" b="0" i="0" dirty="0">
              <a:solidFill>
                <a:srgbClr val="333333"/>
              </a:solidFill>
              <a:effectLst/>
              <a:latin typeface="+mj-ea"/>
              <a:ea typeface="+mj-ea"/>
            </a:endParaRPr>
          </a:p>
          <a:p>
            <a:endParaRPr lang="en-US" altLang="ja-JP" sz="2000" b="0" i="0" dirty="0">
              <a:solidFill>
                <a:srgbClr val="333333"/>
              </a:solidFill>
              <a:effectLst/>
              <a:latin typeface="+mj-ea"/>
              <a:ea typeface="+mj-ea"/>
            </a:endParaRPr>
          </a:p>
          <a:p>
            <a:r>
              <a:rPr kumimoji="1" lang="ja-JP" altLang="en-US" sz="3200" dirty="0">
                <a:solidFill>
                  <a:schemeClr val="bg2">
                    <a:lumMod val="50000"/>
                  </a:schemeClr>
                </a:solidFill>
                <a:latin typeface="+mj-ea"/>
                <a:ea typeface="+mj-ea"/>
              </a:rPr>
              <a:t>ターミナルケアとは</a:t>
            </a:r>
            <a:r>
              <a:rPr kumimoji="1" lang="en-US" altLang="ja-JP" sz="3200" dirty="0">
                <a:solidFill>
                  <a:schemeClr val="bg2">
                    <a:lumMod val="50000"/>
                  </a:schemeClr>
                </a:solidFill>
                <a:latin typeface="+mj-ea"/>
                <a:ea typeface="+mj-ea"/>
              </a:rPr>
              <a:t>…</a:t>
            </a:r>
          </a:p>
          <a:p>
            <a:r>
              <a:rPr lang="ja-JP" altLang="en-US" sz="2800" dirty="0">
                <a:solidFill>
                  <a:srgbClr val="333333"/>
                </a:solidFill>
                <a:latin typeface="+mj-ea"/>
                <a:ea typeface="+mj-ea"/>
              </a:rPr>
              <a:t>病気で余命わずかの人をはじめ、認知症や老衰の人たちが、人生の残り時間を自分らしく過ごし、満足して最期を迎えられるようにすること。病気の症状などによる苦痛や不快感を緩和し、精神的な平穏や残された生活の充実を優先させるケア</a:t>
            </a:r>
            <a:endParaRPr lang="en-US" altLang="ja-JP" sz="2800" dirty="0">
              <a:solidFill>
                <a:srgbClr val="333333"/>
              </a:solidFill>
              <a:latin typeface="+mj-ea"/>
              <a:ea typeface="+mj-ea"/>
            </a:endParaRPr>
          </a:p>
          <a:p>
            <a:endParaRPr lang="en-US" altLang="ja-JP" sz="2000" dirty="0">
              <a:solidFill>
                <a:srgbClr val="333333"/>
              </a:solidFill>
              <a:latin typeface="+mj-ea"/>
              <a:ea typeface="+mj-ea"/>
            </a:endParaRPr>
          </a:p>
          <a:p>
            <a:r>
              <a:rPr lang="ja-JP" altLang="en-US" sz="3200" b="0" i="0" dirty="0">
                <a:solidFill>
                  <a:schemeClr val="tx2">
                    <a:lumMod val="50000"/>
                    <a:lumOff val="50000"/>
                  </a:schemeClr>
                </a:solidFill>
                <a:effectLst/>
                <a:latin typeface="+mj-ea"/>
                <a:ea typeface="+mj-ea"/>
              </a:rPr>
              <a:t>看取りとは</a:t>
            </a:r>
            <a:r>
              <a:rPr lang="en-US" altLang="ja-JP" sz="3200" b="0" i="0" dirty="0">
                <a:solidFill>
                  <a:schemeClr val="tx2">
                    <a:lumMod val="50000"/>
                    <a:lumOff val="50000"/>
                  </a:schemeClr>
                </a:solidFill>
                <a:effectLst/>
                <a:latin typeface="+mj-ea"/>
                <a:ea typeface="+mj-ea"/>
              </a:rPr>
              <a:t>…</a:t>
            </a:r>
          </a:p>
          <a:p>
            <a:r>
              <a:rPr lang="ja-JP" altLang="en-US" sz="2800" b="0" i="0" dirty="0">
                <a:effectLst/>
                <a:latin typeface="+mj-ea"/>
                <a:ea typeface="+mj-ea"/>
              </a:rPr>
              <a:t>人生の最終段階において治療を必要とする人が無理な延命治療などをせずに自然に亡くなっていく過程を見守ること</a:t>
            </a:r>
            <a:endParaRPr lang="en-US" altLang="ja-JP" sz="2800" dirty="0">
              <a:latin typeface="+mj-ea"/>
              <a:ea typeface="+mj-ea"/>
            </a:endParaRPr>
          </a:p>
          <a:p>
            <a:endParaRPr kumimoji="1" lang="en-US" altLang="ja-JP" sz="4000" b="1" dirty="0">
              <a:solidFill>
                <a:schemeClr val="bg2">
                  <a:lumMod val="50000"/>
                </a:schemeClr>
              </a:solidFill>
              <a:latin typeface="+mj-ea"/>
              <a:ea typeface="+mj-ea"/>
            </a:endParaRPr>
          </a:p>
          <a:p>
            <a:endParaRPr kumimoji="1" lang="en-US" altLang="ja-JP" sz="2000" dirty="0">
              <a:latin typeface="+mj-ea"/>
              <a:ea typeface="+mj-ea"/>
            </a:endParaRPr>
          </a:p>
        </p:txBody>
      </p:sp>
    </p:spTree>
    <p:extLst>
      <p:ext uri="{BB962C8B-B14F-4D97-AF65-F5344CB8AC3E}">
        <p14:creationId xmlns:p14="http://schemas.microsoft.com/office/powerpoint/2010/main" val="5843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A09E91-5B3C-FBE6-5CF9-143E3E092D29}"/>
              </a:ext>
            </a:extLst>
          </p:cNvPr>
          <p:cNvPicPr>
            <a:picLocks noChangeAspect="1"/>
          </p:cNvPicPr>
          <p:nvPr/>
        </p:nvPicPr>
        <p:blipFill rotWithShape="1">
          <a:blip r:embed="rId2"/>
          <a:srcRect l="16797" t="19445" r="22031" b="5416"/>
          <a:stretch/>
        </p:blipFill>
        <p:spPr>
          <a:xfrm>
            <a:off x="1909763" y="509688"/>
            <a:ext cx="8372474" cy="5838623"/>
          </a:xfrm>
          <a:prstGeom prst="rect">
            <a:avLst/>
          </a:prstGeom>
        </p:spPr>
      </p:pic>
    </p:spTree>
    <p:extLst>
      <p:ext uri="{BB962C8B-B14F-4D97-AF65-F5344CB8AC3E}">
        <p14:creationId xmlns:p14="http://schemas.microsoft.com/office/powerpoint/2010/main" val="192346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996ED2-3F79-15F2-2FFD-B3A6582E2F52}"/>
              </a:ext>
            </a:extLst>
          </p:cNvPr>
          <p:cNvPicPr>
            <a:picLocks noChangeAspect="1"/>
          </p:cNvPicPr>
          <p:nvPr/>
        </p:nvPicPr>
        <p:blipFill rotWithShape="1">
          <a:blip r:embed="rId2"/>
          <a:srcRect l="27109" t="27084" r="32500" b="22500"/>
          <a:stretch/>
        </p:blipFill>
        <p:spPr>
          <a:xfrm>
            <a:off x="2024062" y="569980"/>
            <a:ext cx="8143875" cy="5718040"/>
          </a:xfrm>
          <a:prstGeom prst="rect">
            <a:avLst/>
          </a:prstGeom>
        </p:spPr>
      </p:pic>
    </p:spTree>
    <p:extLst>
      <p:ext uri="{BB962C8B-B14F-4D97-AF65-F5344CB8AC3E}">
        <p14:creationId xmlns:p14="http://schemas.microsoft.com/office/powerpoint/2010/main" val="45078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513A4B59-9A07-A4B7-6DE5-A09385EF6AA5}"/>
              </a:ext>
            </a:extLst>
          </p:cNvPr>
          <p:cNvGraphicFramePr>
            <a:graphicFrameLocks noChangeAspect="1"/>
          </p:cNvGraphicFramePr>
          <p:nvPr>
            <p:extLst>
              <p:ext uri="{D42A27DB-BD31-4B8C-83A1-F6EECF244321}">
                <p14:modId xmlns:p14="http://schemas.microsoft.com/office/powerpoint/2010/main" val="503951902"/>
              </p:ext>
            </p:extLst>
          </p:nvPr>
        </p:nvGraphicFramePr>
        <p:xfrm>
          <a:off x="3448372" y="593289"/>
          <a:ext cx="4000198" cy="5671422"/>
        </p:xfrm>
        <a:graphic>
          <a:graphicData uri="http://schemas.openxmlformats.org/presentationml/2006/ole">
            <mc:AlternateContent xmlns:mc="http://schemas.openxmlformats.org/markup-compatibility/2006">
              <mc:Choice xmlns:v="urn:schemas-microsoft-com:vml" Requires="v">
                <p:oleObj name="Acrobat Document" r:id="rId2" imgW="5667202" imgH="8020050" progId="Acrobat.Document.DC">
                  <p:embed/>
                </p:oleObj>
              </mc:Choice>
              <mc:Fallback>
                <p:oleObj name="Acrobat Document" r:id="rId2" imgW="5667202" imgH="8020050" progId="Acrobat.Document.DC">
                  <p:embed/>
                  <p:pic>
                    <p:nvPicPr>
                      <p:cNvPr id="0" name=""/>
                      <p:cNvPicPr/>
                      <p:nvPr/>
                    </p:nvPicPr>
                    <p:blipFill>
                      <a:blip r:embed="rId3"/>
                      <a:stretch>
                        <a:fillRect/>
                      </a:stretch>
                    </p:blipFill>
                    <p:spPr>
                      <a:xfrm>
                        <a:off x="3448372" y="593289"/>
                        <a:ext cx="4000198" cy="5671422"/>
                      </a:xfrm>
                      <a:prstGeom prst="rect">
                        <a:avLst/>
                      </a:prstGeom>
                    </p:spPr>
                  </p:pic>
                </p:oleObj>
              </mc:Fallback>
            </mc:AlternateContent>
          </a:graphicData>
        </a:graphic>
      </p:graphicFrame>
    </p:spTree>
    <p:extLst>
      <p:ext uri="{BB962C8B-B14F-4D97-AF65-F5344CB8AC3E}">
        <p14:creationId xmlns:p14="http://schemas.microsoft.com/office/powerpoint/2010/main" val="398006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1454AA-D587-9951-C6FF-A5C430F3A033}"/>
              </a:ext>
            </a:extLst>
          </p:cNvPr>
          <p:cNvSpPr txBox="1"/>
          <p:nvPr/>
        </p:nvSpPr>
        <p:spPr>
          <a:xfrm flipH="1">
            <a:off x="703886" y="1046007"/>
            <a:ext cx="8922252" cy="5078313"/>
          </a:xfrm>
          <a:prstGeom prst="rect">
            <a:avLst/>
          </a:prstGeom>
          <a:noFill/>
        </p:spPr>
        <p:txBody>
          <a:bodyPr wrap="square" rtlCol="0">
            <a:spAutoFit/>
          </a:bodyPr>
          <a:lstStyle/>
          <a:p>
            <a:r>
              <a:rPr kumimoji="1" lang="en-US" altLang="ja-JP" sz="2800" dirty="0">
                <a:latin typeface="+mj-ea"/>
                <a:ea typeface="+mj-ea"/>
              </a:rPr>
              <a:t>A</a:t>
            </a:r>
            <a:r>
              <a:rPr kumimoji="1" lang="ja-JP" altLang="en-US" sz="2800" dirty="0">
                <a:latin typeface="+mj-ea"/>
                <a:ea typeface="+mj-ea"/>
              </a:rPr>
              <a:t>さん　８２歳</a:t>
            </a:r>
            <a:endParaRPr kumimoji="1" lang="en-US" altLang="ja-JP" sz="2800" dirty="0">
              <a:latin typeface="+mj-ea"/>
              <a:ea typeface="+mj-ea"/>
            </a:endParaRPr>
          </a:p>
          <a:p>
            <a:pPr lvl="1"/>
            <a:r>
              <a:rPr kumimoji="1" lang="ja-JP" altLang="en-US" sz="2800" dirty="0">
                <a:latin typeface="+mj-ea"/>
                <a:ea typeface="+mj-ea"/>
              </a:rPr>
              <a:t>化膿性脊椎炎（四肢麻痺）　</a:t>
            </a:r>
            <a:endParaRPr kumimoji="1" lang="en-US" altLang="ja-JP" sz="2800" dirty="0">
              <a:latin typeface="+mj-ea"/>
              <a:ea typeface="+mj-ea"/>
            </a:endParaRPr>
          </a:p>
          <a:p>
            <a:pPr lvl="1"/>
            <a:r>
              <a:rPr kumimoji="1" lang="ja-JP" altLang="en-US" sz="2800" dirty="0">
                <a:latin typeface="+mj-ea"/>
                <a:ea typeface="+mj-ea"/>
              </a:rPr>
              <a:t>慢性呼吸不全にて２４時間人工呼吸器装着</a:t>
            </a:r>
            <a:endParaRPr kumimoji="1" lang="en-US" altLang="ja-JP" sz="2800" dirty="0">
              <a:latin typeface="+mj-ea"/>
              <a:ea typeface="+mj-ea"/>
            </a:endParaRPr>
          </a:p>
          <a:p>
            <a:pPr lvl="1"/>
            <a:r>
              <a:rPr kumimoji="1" lang="ja-JP" altLang="en-US" sz="2800" dirty="0">
                <a:latin typeface="+mj-ea"/>
                <a:ea typeface="+mj-ea"/>
              </a:rPr>
              <a:t>膀胱留置カテーテルにて排尿管理</a:t>
            </a:r>
            <a:endParaRPr kumimoji="1" lang="en-US" altLang="ja-JP" sz="2800" dirty="0">
              <a:latin typeface="+mj-ea"/>
              <a:ea typeface="+mj-ea"/>
            </a:endParaRPr>
          </a:p>
          <a:p>
            <a:endParaRPr kumimoji="1" lang="en-US" altLang="ja-JP" sz="800" dirty="0">
              <a:latin typeface="+mj-ea"/>
              <a:ea typeface="+mj-ea"/>
            </a:endParaRPr>
          </a:p>
          <a:p>
            <a:endParaRPr kumimoji="1" lang="en-US" altLang="ja-JP" sz="2000" dirty="0">
              <a:latin typeface="+mj-ea"/>
              <a:ea typeface="+mj-ea"/>
            </a:endParaRPr>
          </a:p>
          <a:p>
            <a:r>
              <a:rPr kumimoji="1" lang="ja-JP" altLang="en-US" sz="2800" dirty="0">
                <a:latin typeface="+mj-ea"/>
                <a:ea typeface="+mj-ea"/>
              </a:rPr>
              <a:t>＜病状の経過＞</a:t>
            </a:r>
            <a:endParaRPr kumimoji="1" lang="en-US" altLang="ja-JP" sz="2800" dirty="0">
              <a:latin typeface="+mj-ea"/>
              <a:ea typeface="+mj-ea"/>
            </a:endParaRPr>
          </a:p>
          <a:p>
            <a:pPr lvl="1"/>
            <a:r>
              <a:rPr kumimoji="1" lang="ja-JP" altLang="en-US" sz="2400" dirty="0">
                <a:latin typeface="+mj-ea"/>
                <a:ea typeface="+mj-ea"/>
              </a:rPr>
              <a:t>平成２２年上記疾患にて在宅療養開始</a:t>
            </a:r>
            <a:endParaRPr kumimoji="1" lang="en-US" altLang="ja-JP" sz="2400" dirty="0">
              <a:latin typeface="+mj-ea"/>
              <a:ea typeface="+mj-ea"/>
            </a:endParaRPr>
          </a:p>
          <a:p>
            <a:pPr lvl="1"/>
            <a:r>
              <a:rPr kumimoji="1" lang="ja-JP" altLang="en-US" sz="2400" dirty="0">
                <a:latin typeface="+mj-ea"/>
                <a:ea typeface="+mj-ea"/>
              </a:rPr>
              <a:t>平成３０年胃癌にて手術（早期発見にて以降治療なし）</a:t>
            </a:r>
            <a:endParaRPr kumimoji="1" lang="en-US" altLang="ja-JP" sz="2400" dirty="0">
              <a:latin typeface="+mj-ea"/>
              <a:ea typeface="+mj-ea"/>
            </a:endParaRPr>
          </a:p>
          <a:p>
            <a:pPr lvl="1"/>
            <a:r>
              <a:rPr kumimoji="1" lang="ja-JP" altLang="en-US" sz="2400" dirty="0">
                <a:latin typeface="+mj-ea"/>
                <a:ea typeface="+mj-ea"/>
              </a:rPr>
              <a:t>平成３１年大腸癌発見　手術困難にて経過観察となる</a:t>
            </a:r>
            <a:endParaRPr kumimoji="1" lang="en-US" altLang="ja-JP" sz="2400" dirty="0">
              <a:latin typeface="+mj-ea"/>
              <a:ea typeface="+mj-ea"/>
            </a:endParaRPr>
          </a:p>
          <a:p>
            <a:pPr lvl="1"/>
            <a:r>
              <a:rPr kumimoji="1" lang="ja-JP" altLang="en-US" sz="2400" dirty="0">
                <a:latin typeface="+mj-ea"/>
                <a:ea typeface="+mj-ea"/>
              </a:rPr>
              <a:t>令和元年９月　右下肢深部静脈血栓症にて右下肢壊疽</a:t>
            </a:r>
            <a:endParaRPr kumimoji="1" lang="en-US" altLang="ja-JP" sz="2400" dirty="0">
              <a:latin typeface="+mj-ea"/>
              <a:ea typeface="+mj-ea"/>
            </a:endParaRPr>
          </a:p>
          <a:p>
            <a:pPr lvl="1"/>
            <a:r>
              <a:rPr kumimoji="1" lang="ja-JP" altLang="en-US" sz="2400" dirty="0">
                <a:latin typeface="+mj-ea"/>
                <a:ea typeface="+mj-ea"/>
              </a:rPr>
              <a:t>同年　　１０月　自宅で逝去</a:t>
            </a:r>
            <a:endParaRPr kumimoji="1" lang="en-US" altLang="ja-JP" sz="2400" dirty="0">
              <a:latin typeface="+mj-ea"/>
              <a:ea typeface="+mj-ea"/>
            </a:endParaRPr>
          </a:p>
          <a:p>
            <a:endParaRPr kumimoji="1" lang="ja-JP" altLang="en-US" sz="2800" dirty="0">
              <a:latin typeface="+mj-ea"/>
              <a:ea typeface="+mj-ea"/>
            </a:endParaRPr>
          </a:p>
        </p:txBody>
      </p:sp>
      <p:pic>
        <p:nvPicPr>
          <p:cNvPr id="2050" name="Picture 2" descr="ソース画像を表示">
            <a:extLst>
              <a:ext uri="{FF2B5EF4-FFF2-40B4-BE49-F238E27FC236}">
                <a16:creationId xmlns:a16="http://schemas.microsoft.com/office/drawing/2014/main" id="{E13F9756-9624-84E8-A65A-2B71B2FE2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296" y="1573691"/>
            <a:ext cx="2683827" cy="402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7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EA94E2-530C-8103-6F2E-FC18C7958CE2}"/>
              </a:ext>
            </a:extLst>
          </p:cNvPr>
          <p:cNvSpPr txBox="1"/>
          <p:nvPr/>
        </p:nvSpPr>
        <p:spPr>
          <a:xfrm>
            <a:off x="1095919" y="571500"/>
            <a:ext cx="7047414" cy="6124754"/>
          </a:xfrm>
          <a:prstGeom prst="rect">
            <a:avLst/>
          </a:prstGeom>
          <a:noFill/>
        </p:spPr>
        <p:txBody>
          <a:bodyPr wrap="square">
            <a:spAutoFit/>
          </a:bodyPr>
          <a:lstStyle/>
          <a:p>
            <a:r>
              <a:rPr kumimoji="1" lang="ja-JP" altLang="en-US" sz="2800" dirty="0">
                <a:latin typeface="+mj-ea"/>
                <a:ea typeface="+mj-ea"/>
              </a:rPr>
              <a:t>＜家族構成＞</a:t>
            </a:r>
            <a:endParaRPr kumimoji="1" lang="en-US" altLang="ja-JP" sz="2800" dirty="0">
              <a:latin typeface="+mj-ea"/>
              <a:ea typeface="+mj-ea"/>
            </a:endParaRPr>
          </a:p>
          <a:p>
            <a:r>
              <a:rPr kumimoji="1" lang="ja-JP" altLang="en-US" sz="2800" dirty="0">
                <a:latin typeface="+mj-ea"/>
                <a:ea typeface="+mj-ea"/>
              </a:rPr>
              <a:t>長男と二人暮らし　</a:t>
            </a:r>
            <a:endParaRPr kumimoji="1" lang="en-US" altLang="ja-JP" sz="2800" dirty="0">
              <a:latin typeface="+mj-ea"/>
              <a:ea typeface="+mj-ea"/>
            </a:endParaRPr>
          </a:p>
          <a:p>
            <a:r>
              <a:rPr kumimoji="1" lang="ja-JP" altLang="en-US" sz="2800" dirty="0">
                <a:latin typeface="+mj-ea"/>
                <a:ea typeface="+mj-ea"/>
              </a:rPr>
              <a:t>長男　週３回透析　週に数日夜間就労</a:t>
            </a:r>
            <a:endParaRPr kumimoji="1" lang="en-US" altLang="ja-JP" sz="2800" dirty="0">
              <a:latin typeface="+mj-ea"/>
              <a:ea typeface="+mj-ea"/>
            </a:endParaRPr>
          </a:p>
          <a:p>
            <a:r>
              <a:rPr kumimoji="1" lang="ja-JP" altLang="en-US" sz="2800" dirty="0">
                <a:latin typeface="+mj-ea"/>
                <a:ea typeface="+mj-ea"/>
              </a:rPr>
              <a:t>長男不在時（夜間）知人が泊り介護</a:t>
            </a:r>
            <a:endParaRPr kumimoji="1" lang="en-US" altLang="ja-JP" sz="2000" dirty="0">
              <a:latin typeface="+mj-ea"/>
              <a:ea typeface="+mj-ea"/>
            </a:endParaRPr>
          </a:p>
          <a:p>
            <a:r>
              <a:rPr kumimoji="1" lang="ja-JP" altLang="en-US" sz="2800" dirty="0">
                <a:latin typeface="+mj-ea"/>
                <a:ea typeface="+mj-ea"/>
              </a:rPr>
              <a:t>＜サービス利用状況＞</a:t>
            </a:r>
            <a:endParaRPr kumimoji="1" lang="en-US" altLang="ja-JP" sz="2800" dirty="0">
              <a:latin typeface="+mj-ea"/>
              <a:ea typeface="+mj-ea"/>
            </a:endParaRPr>
          </a:p>
          <a:p>
            <a:r>
              <a:rPr kumimoji="1" lang="ja-JP" altLang="en-US" sz="2800" dirty="0">
                <a:latin typeface="+mj-ea"/>
                <a:ea typeface="+mj-ea"/>
              </a:rPr>
              <a:t>訪問診療　</a:t>
            </a:r>
            <a:r>
              <a:rPr kumimoji="1" lang="en-US" altLang="ja-JP" sz="2800" dirty="0">
                <a:latin typeface="+mj-ea"/>
                <a:ea typeface="+mj-ea"/>
              </a:rPr>
              <a:t>2</a:t>
            </a:r>
            <a:r>
              <a:rPr kumimoji="1" lang="ja-JP" altLang="en-US" sz="2800" dirty="0">
                <a:latin typeface="+mj-ea"/>
                <a:ea typeface="+mj-ea"/>
              </a:rPr>
              <a:t>週間に１回</a:t>
            </a:r>
            <a:endParaRPr kumimoji="1" lang="en-US" altLang="ja-JP" sz="2800" dirty="0">
              <a:latin typeface="+mj-ea"/>
              <a:ea typeface="+mj-ea"/>
            </a:endParaRPr>
          </a:p>
          <a:p>
            <a:r>
              <a:rPr kumimoji="1" lang="ja-JP" altLang="en-US" sz="2800" dirty="0">
                <a:latin typeface="+mj-ea"/>
                <a:ea typeface="+mj-ea"/>
              </a:rPr>
              <a:t>訪問看護　週６日（日曜日を除く）</a:t>
            </a:r>
            <a:endParaRPr kumimoji="1" lang="en-US" altLang="ja-JP" sz="2800" dirty="0">
              <a:latin typeface="+mj-ea"/>
              <a:ea typeface="+mj-ea"/>
            </a:endParaRPr>
          </a:p>
          <a:p>
            <a:r>
              <a:rPr kumimoji="1" lang="ja-JP" altLang="en-US" sz="2800" dirty="0">
                <a:latin typeface="+mj-ea"/>
                <a:ea typeface="+mj-ea"/>
              </a:rPr>
              <a:t>訪問歯科　週１回</a:t>
            </a:r>
            <a:endParaRPr kumimoji="1" lang="en-US" altLang="ja-JP" sz="2800" dirty="0">
              <a:latin typeface="+mj-ea"/>
              <a:ea typeface="+mj-ea"/>
            </a:endParaRPr>
          </a:p>
          <a:p>
            <a:r>
              <a:rPr kumimoji="1" lang="ja-JP" altLang="en-US" sz="2800" dirty="0">
                <a:latin typeface="+mj-ea"/>
                <a:ea typeface="+mj-ea"/>
              </a:rPr>
              <a:t>訪問入浴　週１回</a:t>
            </a:r>
            <a:endParaRPr kumimoji="1" lang="en-US" altLang="ja-JP" sz="2800" dirty="0">
              <a:latin typeface="+mj-ea"/>
              <a:ea typeface="+mj-ea"/>
            </a:endParaRPr>
          </a:p>
          <a:p>
            <a:r>
              <a:rPr kumimoji="1" lang="ja-JP" altLang="en-US" sz="2800" dirty="0">
                <a:latin typeface="+mj-ea"/>
                <a:ea typeface="+mj-ea"/>
              </a:rPr>
              <a:t>訪問リハビリ　週１回</a:t>
            </a:r>
            <a:endParaRPr kumimoji="1" lang="en-US" altLang="ja-JP" sz="2800" dirty="0">
              <a:latin typeface="+mj-ea"/>
              <a:ea typeface="+mj-ea"/>
            </a:endParaRPr>
          </a:p>
          <a:p>
            <a:r>
              <a:rPr kumimoji="1" lang="ja-JP" altLang="en-US" sz="2800" dirty="0">
                <a:latin typeface="+mj-ea"/>
                <a:ea typeface="+mj-ea"/>
              </a:rPr>
              <a:t>訪問マッサージ　週２回</a:t>
            </a:r>
            <a:endParaRPr kumimoji="1" lang="en-US" altLang="ja-JP" sz="2800" dirty="0">
              <a:latin typeface="+mj-ea"/>
              <a:ea typeface="+mj-ea"/>
            </a:endParaRPr>
          </a:p>
          <a:p>
            <a:r>
              <a:rPr kumimoji="1" lang="ja-JP" altLang="en-US" sz="2800" dirty="0">
                <a:latin typeface="+mj-ea"/>
                <a:ea typeface="+mj-ea"/>
              </a:rPr>
              <a:t>訪問薬剤　２週間に１回</a:t>
            </a:r>
            <a:endParaRPr kumimoji="1" lang="en-US" altLang="ja-JP" sz="2800" dirty="0">
              <a:latin typeface="+mj-ea"/>
              <a:ea typeface="+mj-ea"/>
            </a:endParaRPr>
          </a:p>
          <a:p>
            <a:r>
              <a:rPr kumimoji="1" lang="ja-JP" altLang="en-US" sz="2800" dirty="0">
                <a:solidFill>
                  <a:srgbClr val="FF0000"/>
                </a:solidFill>
                <a:latin typeface="+mj-ea"/>
                <a:ea typeface="+mj-ea"/>
              </a:rPr>
              <a:t>訪問介護　毎日</a:t>
            </a:r>
            <a:endParaRPr kumimoji="1" lang="en-US" altLang="ja-JP" sz="2800" dirty="0">
              <a:solidFill>
                <a:srgbClr val="FF0000"/>
              </a:solidFill>
              <a:latin typeface="+mj-ea"/>
              <a:ea typeface="+mj-ea"/>
            </a:endParaRPr>
          </a:p>
          <a:p>
            <a:endParaRPr kumimoji="1" lang="en-US" altLang="ja-JP" sz="2800" dirty="0">
              <a:latin typeface="+mj-ea"/>
              <a:ea typeface="+mj-ea"/>
            </a:endParaRPr>
          </a:p>
        </p:txBody>
      </p:sp>
      <p:sp>
        <p:nvSpPr>
          <p:cNvPr id="8" name="思考の吹き出し: 雲形 7">
            <a:extLst>
              <a:ext uri="{FF2B5EF4-FFF2-40B4-BE49-F238E27FC236}">
                <a16:creationId xmlns:a16="http://schemas.microsoft.com/office/drawing/2014/main" id="{E3172B80-CDDF-3AA2-D024-EF2B8BC73A3D}"/>
              </a:ext>
            </a:extLst>
          </p:cNvPr>
          <p:cNvSpPr/>
          <p:nvPr/>
        </p:nvSpPr>
        <p:spPr>
          <a:xfrm>
            <a:off x="5229226" y="3600450"/>
            <a:ext cx="5972174" cy="2085976"/>
          </a:xfrm>
          <a:prstGeom prst="cloudCallout">
            <a:avLst>
              <a:gd name="adj1" fmla="val -65138"/>
              <a:gd name="adj2" fmla="val 674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kumimoji="1" lang="ja-JP" altLang="en-US" sz="2400" dirty="0">
                <a:solidFill>
                  <a:srgbClr val="FF0000"/>
                </a:solidFill>
                <a:latin typeface="+mj-ea"/>
                <a:ea typeface="+mj-ea"/>
              </a:rPr>
              <a:t>朝　モーニングケア　　</a:t>
            </a:r>
            <a:endParaRPr kumimoji="1" lang="en-US" altLang="ja-JP" sz="2400" dirty="0">
              <a:solidFill>
                <a:srgbClr val="FF0000"/>
              </a:solidFill>
              <a:latin typeface="+mj-ea"/>
              <a:ea typeface="+mj-ea"/>
            </a:endParaRPr>
          </a:p>
          <a:p>
            <a:pPr lvl="1"/>
            <a:r>
              <a:rPr kumimoji="1" lang="ja-JP" altLang="en-US" sz="2400" dirty="0">
                <a:solidFill>
                  <a:srgbClr val="FF0000"/>
                </a:solidFill>
                <a:latin typeface="+mj-ea"/>
                <a:ea typeface="+mj-ea"/>
              </a:rPr>
              <a:t>昼　昼食・内服介助　　　　</a:t>
            </a:r>
            <a:endParaRPr kumimoji="1" lang="en-US" altLang="ja-JP" sz="2400" dirty="0">
              <a:solidFill>
                <a:srgbClr val="FF0000"/>
              </a:solidFill>
              <a:latin typeface="+mj-ea"/>
              <a:ea typeface="+mj-ea"/>
            </a:endParaRPr>
          </a:p>
          <a:p>
            <a:pPr lvl="1"/>
            <a:r>
              <a:rPr kumimoji="1" lang="ja-JP" altLang="en-US" sz="2400" dirty="0">
                <a:solidFill>
                  <a:srgbClr val="FF0000"/>
                </a:solidFill>
                <a:latin typeface="+mj-ea"/>
                <a:ea typeface="+mj-ea"/>
              </a:rPr>
              <a:t>夜　夕食介助・内服介助　</a:t>
            </a:r>
            <a:endParaRPr kumimoji="1" lang="en-US" altLang="ja-JP" sz="2400" dirty="0">
              <a:solidFill>
                <a:srgbClr val="FF0000"/>
              </a:solidFill>
              <a:latin typeface="+mj-ea"/>
              <a:ea typeface="+mj-ea"/>
            </a:endParaRPr>
          </a:p>
          <a:p>
            <a:pPr algn="ctr"/>
            <a:endParaRPr kumimoji="1" lang="ja-JP" altLang="en-US" dirty="0"/>
          </a:p>
        </p:txBody>
      </p:sp>
      <p:pic>
        <p:nvPicPr>
          <p:cNvPr id="3076" name="Picture 4" descr="ソース画像を表示">
            <a:extLst>
              <a:ext uri="{FF2B5EF4-FFF2-40B4-BE49-F238E27FC236}">
                <a16:creationId xmlns:a16="http://schemas.microsoft.com/office/drawing/2014/main" id="{9655B6B4-4817-C7A3-74BA-EE500207F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863" y="657225"/>
            <a:ext cx="2676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7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
  <TotalTime>317</TotalTime>
  <Words>1163</Words>
  <Application>Microsoft Office PowerPoint</Application>
  <PresentationFormat>ワイド画面</PresentationFormat>
  <Paragraphs>139</Paragraphs>
  <Slides>19</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5" baseType="lpstr">
      <vt:lpstr>方正舒体</vt:lpstr>
      <vt:lpstr>ＭＳ Ｐゴシック</vt:lpstr>
      <vt:lpstr>Arial</vt:lpstr>
      <vt:lpstr>Garamond</vt:lpstr>
      <vt:lpstr>オーガニック</vt:lpstr>
      <vt:lpstr>Acrobat Document</vt:lpstr>
      <vt:lpstr>看取りケアについて②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引用文献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看取りケアについて②</dc:title>
  <dc:creator>古賀 幸恵</dc:creator>
  <cp:lastModifiedBy>深井 純子</cp:lastModifiedBy>
  <cp:revision>20</cp:revision>
  <dcterms:created xsi:type="dcterms:W3CDTF">2022-11-06T03:14:43Z</dcterms:created>
  <dcterms:modified xsi:type="dcterms:W3CDTF">2022-11-08T01:54:48Z</dcterms:modified>
</cp:coreProperties>
</file>